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2" r:id="rId4"/>
  </p:sldMasterIdLst>
  <p:notesMasterIdLst>
    <p:notesMasterId r:id="rId27"/>
  </p:notesMasterIdLst>
  <p:sldIdLst>
    <p:sldId id="280" r:id="rId5"/>
    <p:sldId id="256" r:id="rId6"/>
    <p:sldId id="257" r:id="rId7"/>
    <p:sldId id="274" r:id="rId8"/>
    <p:sldId id="263" r:id="rId9"/>
    <p:sldId id="258" r:id="rId10"/>
    <p:sldId id="262" r:id="rId11"/>
    <p:sldId id="269" r:id="rId12"/>
    <p:sldId id="270" r:id="rId13"/>
    <p:sldId id="277" r:id="rId14"/>
    <p:sldId id="271" r:id="rId15"/>
    <p:sldId id="275" r:id="rId16"/>
    <p:sldId id="276" r:id="rId17"/>
    <p:sldId id="273" r:id="rId18"/>
    <p:sldId id="278" r:id="rId19"/>
    <p:sldId id="272" r:id="rId20"/>
    <p:sldId id="266" r:id="rId21"/>
    <p:sldId id="279" r:id="rId22"/>
    <p:sldId id="259" r:id="rId23"/>
    <p:sldId id="264" r:id="rId24"/>
    <p:sldId id="261" r:id="rId25"/>
    <p:sldId id="26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8E3E97-AF9B-487F-B053-E6DFE2948797}" v="2" dt="2022-04-07T09:59:24.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94"/>
  </p:normalViewPr>
  <p:slideViewPr>
    <p:cSldViewPr snapToGrid="0" snapToObjects="1">
      <p:cViewPr varScale="1">
        <p:scale>
          <a:sx n="66" d="100"/>
          <a:sy n="66" d="100"/>
        </p:scale>
        <p:origin x="5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948A0-A338-4EF4-837E-AC600F9D5580}" type="datetimeFigureOut">
              <a:rPr lang="en-GB" smtClean="0"/>
              <a:t>20/04/2022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423D5-ABD9-4395-831A-16E0969F5EC0}" type="slidenum">
              <a:rPr lang="en-GB" smtClean="0"/>
              <a:t>‹#›</a:t>
            </a:fld>
            <a:endParaRPr lang="en-GB"/>
          </a:p>
        </p:txBody>
      </p:sp>
    </p:spTree>
    <p:extLst>
      <p:ext uri="{BB962C8B-B14F-4D97-AF65-F5344CB8AC3E}">
        <p14:creationId xmlns:p14="http://schemas.microsoft.com/office/powerpoint/2010/main" val="2896431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663BCD-2428-44FB-B009-ED549C3B7AE9}" type="slidenum">
              <a:rPr lang="en-GB" smtClean="0"/>
              <a:t>1</a:t>
            </a:fld>
            <a:endParaRPr lang="en-GB"/>
          </a:p>
        </p:txBody>
      </p:sp>
    </p:spTree>
    <p:extLst>
      <p:ext uri="{BB962C8B-B14F-4D97-AF65-F5344CB8AC3E}">
        <p14:creationId xmlns:p14="http://schemas.microsoft.com/office/powerpoint/2010/main" val="843450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3CC2A0C-2B99-6744-B37A-ECF4D204712B}" type="datetimeFigureOut">
              <a:rPr lang="en-US" smtClean="0"/>
              <a:t>4/20/2022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62961EF-D6A3-A344-966A-2838BB8B9AE2}"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4905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3CC2A0C-2B99-6744-B37A-ECF4D204712B}"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961EF-D6A3-A344-966A-2838BB8B9AE2}"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554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3CC2A0C-2B99-6744-B37A-ECF4D204712B}"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961EF-D6A3-A344-966A-2838BB8B9AE2}"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3531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3CC2A0C-2B99-6744-B37A-ECF4D204712B}"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961EF-D6A3-A344-966A-2838BB8B9AE2}"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88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3CC2A0C-2B99-6744-B37A-ECF4D204712B}"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961EF-D6A3-A344-966A-2838BB8B9AE2}"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1170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3CC2A0C-2B99-6744-B37A-ECF4D204712B}"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961EF-D6A3-A344-966A-2838BB8B9AE2}"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164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3CC2A0C-2B99-6744-B37A-ECF4D204712B}" type="datetimeFigureOut">
              <a:rPr lang="en-US" smtClean="0"/>
              <a:t>4/20/2022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2961EF-D6A3-A344-966A-2838BB8B9AE2}"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65298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3CC2A0C-2B99-6744-B37A-ECF4D204712B}" type="datetimeFigureOut">
              <a:rPr lang="en-US" smtClean="0"/>
              <a:t>4/20/2022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2961EF-D6A3-A344-966A-2838BB8B9AE2}"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46015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C2A0C-2B99-6744-B37A-ECF4D204712B}" type="datetimeFigureOut">
              <a:rPr lang="en-US" smtClean="0"/>
              <a:t>4/20/2022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2961EF-D6A3-A344-966A-2838BB8B9AE2}" type="slidenum">
              <a:rPr lang="en-US" smtClean="0"/>
              <a:t>‹#›</a:t>
            </a:fld>
            <a:endParaRPr lang="en-US"/>
          </a:p>
        </p:txBody>
      </p:sp>
    </p:spTree>
    <p:extLst>
      <p:ext uri="{BB962C8B-B14F-4D97-AF65-F5344CB8AC3E}">
        <p14:creationId xmlns:p14="http://schemas.microsoft.com/office/powerpoint/2010/main" val="38994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3CC2A0C-2B99-6744-B37A-ECF4D204712B}"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961EF-D6A3-A344-966A-2838BB8B9AE2}"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37658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3CC2A0C-2B99-6744-B37A-ECF4D204712B}" type="datetimeFigureOut">
              <a:rPr lang="en-US" smtClean="0"/>
              <a:t>4/20/2022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C62961EF-D6A3-A344-966A-2838BB8B9AE2}"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53624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screen">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3CC2A0C-2B99-6744-B37A-ECF4D204712B}" type="datetimeFigureOut">
              <a:rPr lang="en-US" smtClean="0"/>
              <a:t>4/20/2022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62961EF-D6A3-A344-966A-2838BB8B9AE2}"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52544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readincommon.com/" TargetMode="External"/><Relationship Id="rId2" Type="http://schemas.openxmlformats.org/officeDocument/2006/relationships/hyperlink" Target="http://www.b-arts.org.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otmum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6CC8F1-6BF3-4C80-8FBF-8AB14FA53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D96C6C51-C700-495F-9E4C-3C1FAD806739}"/>
              </a:ext>
            </a:extLst>
          </p:cNvPr>
          <p:cNvSpPr txBox="1">
            <a:spLocks/>
          </p:cNvSpPr>
          <p:nvPr/>
        </p:nvSpPr>
        <p:spPr>
          <a:xfrm>
            <a:off x="2933267" y="1888034"/>
            <a:ext cx="6269503" cy="1655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6600" b="1">
              <a:latin typeface="Koara" pitchFamily="50" charset="0"/>
            </a:endParaRPr>
          </a:p>
        </p:txBody>
      </p:sp>
      <p:sp>
        <p:nvSpPr>
          <p:cNvPr id="7" name="Subtitle 2">
            <a:extLst>
              <a:ext uri="{FF2B5EF4-FFF2-40B4-BE49-F238E27FC236}">
                <a16:creationId xmlns:a16="http://schemas.microsoft.com/office/drawing/2014/main" id="{E9DDE696-C786-4B75-8DFF-FDFFBD2D8847}"/>
              </a:ext>
            </a:extLst>
          </p:cNvPr>
          <p:cNvSpPr txBox="1">
            <a:spLocks/>
          </p:cNvSpPr>
          <p:nvPr/>
        </p:nvSpPr>
        <p:spPr>
          <a:xfrm>
            <a:off x="2934345" y="3869154"/>
            <a:ext cx="9144000" cy="165576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solidFill>
                  <a:srgbClr val="C00000"/>
                </a:solidFill>
                <a:latin typeface="Koara 2"/>
              </a:rPr>
              <a:t>	</a:t>
            </a:r>
            <a:endParaRPr lang="en-GB">
              <a:solidFill>
                <a:srgbClr val="C00000"/>
              </a:solidFill>
              <a:latin typeface="Koara 2"/>
              <a:cs typeface="Arial" panose="020B0604020202020204" pitchFamily="34" charset="0"/>
            </a:endParaRPr>
          </a:p>
        </p:txBody>
      </p:sp>
      <p:sp>
        <p:nvSpPr>
          <p:cNvPr id="2" name="TextBox 1">
            <a:extLst>
              <a:ext uri="{FF2B5EF4-FFF2-40B4-BE49-F238E27FC236}">
                <a16:creationId xmlns:a16="http://schemas.microsoft.com/office/drawing/2014/main" id="{1F3367DA-1FD9-4A15-8A3A-42254A01FD26}"/>
              </a:ext>
            </a:extLst>
          </p:cNvPr>
          <p:cNvSpPr txBox="1"/>
          <p:nvPr/>
        </p:nvSpPr>
        <p:spPr>
          <a:xfrm>
            <a:off x="2217048" y="2038264"/>
            <a:ext cx="7757903" cy="2369880"/>
          </a:xfrm>
          <a:prstGeom prst="rect">
            <a:avLst/>
          </a:prstGeom>
          <a:noFill/>
        </p:spPr>
        <p:txBody>
          <a:bodyPr wrap="square" rtlCol="0">
            <a:spAutoFit/>
          </a:bodyPr>
          <a:lstStyle/>
          <a:p>
            <a:pPr algn="ctr"/>
            <a:r>
              <a:rPr lang="en-GB" sz="4000" dirty="0">
                <a:solidFill>
                  <a:schemeClr val="accent2"/>
                </a:solidFill>
                <a:latin typeface="Koara 2" pitchFamily="50" charset="0"/>
              </a:rPr>
              <a:t>Eating Well From Birth: Good food work with early years, children and families </a:t>
            </a:r>
          </a:p>
          <a:p>
            <a:pPr algn="ctr"/>
            <a:r>
              <a:rPr lang="en-GB" sz="2800" dirty="0">
                <a:solidFill>
                  <a:schemeClr val="accent2"/>
                </a:solidFill>
                <a:latin typeface="Koara 2" pitchFamily="50" charset="0"/>
              </a:rPr>
              <a:t>B arts| Stoke-On-Trent Mother’s Support Network </a:t>
            </a:r>
          </a:p>
        </p:txBody>
      </p:sp>
      <p:sp>
        <p:nvSpPr>
          <p:cNvPr id="3" name="TextBox 2">
            <a:extLst>
              <a:ext uri="{FF2B5EF4-FFF2-40B4-BE49-F238E27FC236}">
                <a16:creationId xmlns:a16="http://schemas.microsoft.com/office/drawing/2014/main" id="{7AD4F8EF-7303-4C8B-9BF2-E76386A2CBE5}"/>
              </a:ext>
            </a:extLst>
          </p:cNvPr>
          <p:cNvSpPr txBox="1"/>
          <p:nvPr/>
        </p:nvSpPr>
        <p:spPr>
          <a:xfrm>
            <a:off x="7291778" y="4613021"/>
            <a:ext cx="2465798" cy="923330"/>
          </a:xfrm>
          <a:prstGeom prst="rect">
            <a:avLst/>
          </a:prstGeom>
          <a:noFill/>
        </p:spPr>
        <p:txBody>
          <a:bodyPr wrap="square" rtlCol="0">
            <a:spAutoFit/>
          </a:bodyPr>
          <a:lstStyle/>
          <a:p>
            <a:r>
              <a:rPr lang="en-GB" sz="1800" dirty="0">
                <a:solidFill>
                  <a:schemeClr val="accent2"/>
                </a:solidFill>
                <a:latin typeface="Koara 2" pitchFamily="50" charset="0"/>
              </a:rPr>
              <a:t>Online Network Session 7</a:t>
            </a:r>
            <a:r>
              <a:rPr lang="en-GB" sz="1800" baseline="30000" dirty="0">
                <a:solidFill>
                  <a:schemeClr val="accent2"/>
                </a:solidFill>
                <a:latin typeface="Koara 2" pitchFamily="50" charset="0"/>
              </a:rPr>
              <a:t>th</a:t>
            </a:r>
            <a:r>
              <a:rPr lang="en-GB" sz="1800" dirty="0">
                <a:solidFill>
                  <a:schemeClr val="accent2"/>
                </a:solidFill>
                <a:latin typeface="Koara 2" pitchFamily="50" charset="0"/>
              </a:rPr>
              <a:t> April 2022</a:t>
            </a:r>
          </a:p>
          <a:p>
            <a:endParaRPr lang="en-GB" dirty="0"/>
          </a:p>
        </p:txBody>
      </p:sp>
    </p:spTree>
    <p:extLst>
      <p:ext uri="{BB962C8B-B14F-4D97-AF65-F5344CB8AC3E}">
        <p14:creationId xmlns:p14="http://schemas.microsoft.com/office/powerpoint/2010/main" val="3329554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1217B-AEC1-CF44-97E2-408D48643A2A}"/>
              </a:ext>
            </a:extLst>
          </p:cNvPr>
          <p:cNvSpPr>
            <a:spLocks noGrp="1"/>
          </p:cNvSpPr>
          <p:nvPr>
            <p:ph type="title"/>
          </p:nvPr>
        </p:nvSpPr>
        <p:spPr/>
        <p:txBody>
          <a:bodyPr/>
          <a:lstStyle/>
          <a:p>
            <a:r>
              <a:rPr lang="en-US" dirty="0"/>
              <a:t>We plan cooking ideas that:</a:t>
            </a:r>
          </a:p>
        </p:txBody>
      </p:sp>
      <p:sp>
        <p:nvSpPr>
          <p:cNvPr id="3" name="Content Placeholder 2">
            <a:extLst>
              <a:ext uri="{FF2B5EF4-FFF2-40B4-BE49-F238E27FC236}">
                <a16:creationId xmlns:a16="http://schemas.microsoft.com/office/drawing/2014/main" id="{1D651EEB-68FF-6947-BA86-E6999CE73CF1}"/>
              </a:ext>
            </a:extLst>
          </p:cNvPr>
          <p:cNvSpPr>
            <a:spLocks noGrp="1"/>
          </p:cNvSpPr>
          <p:nvPr>
            <p:ph idx="1"/>
          </p:nvPr>
        </p:nvSpPr>
        <p:spPr>
          <a:xfrm>
            <a:off x="815249" y="2015732"/>
            <a:ext cx="10239606" cy="3856258"/>
          </a:xfrm>
        </p:spPr>
        <p:txBody>
          <a:bodyPr>
            <a:normAutofit fontScale="92500" lnSpcReduction="10000"/>
          </a:bodyPr>
          <a:lstStyle/>
          <a:p>
            <a:r>
              <a:rPr lang="en-US" dirty="0"/>
              <a:t>Let you explore different ingredients</a:t>
            </a:r>
          </a:p>
          <a:p>
            <a:r>
              <a:rPr lang="en-US" dirty="0"/>
              <a:t>Make a picture/ tell a story</a:t>
            </a:r>
          </a:p>
          <a:p>
            <a:r>
              <a:rPr lang="en-US" dirty="0"/>
              <a:t>Are tactile </a:t>
            </a:r>
          </a:p>
          <a:p>
            <a:r>
              <a:rPr lang="en-US" dirty="0"/>
              <a:t>Can be broken down into steps, that support children to take the lead (for example—pre cooking potatoes and letting them cool first/ what can be shaped by hand/ ripped instead of chopped </a:t>
            </a:r>
            <a:r>
              <a:rPr lang="en-US" dirty="0" err="1"/>
              <a:t>etc</a:t>
            </a:r>
            <a:r>
              <a:rPr lang="en-US" dirty="0"/>
              <a:t>)</a:t>
            </a:r>
          </a:p>
          <a:p>
            <a:r>
              <a:rPr lang="en-US" dirty="0"/>
              <a:t>That fit with cooking facilities (including outside/ in libraries/community </a:t>
            </a:r>
            <a:r>
              <a:rPr lang="en-US" dirty="0" err="1"/>
              <a:t>centres</a:t>
            </a:r>
            <a:r>
              <a:rPr lang="en-US" dirty="0"/>
              <a:t> with no cooking facilities)</a:t>
            </a:r>
          </a:p>
          <a:p>
            <a:r>
              <a:rPr lang="en-US" dirty="0"/>
              <a:t>That are adaptable for allergies/ dietary requirements</a:t>
            </a:r>
          </a:p>
          <a:p>
            <a:r>
              <a:rPr lang="en-US" dirty="0"/>
              <a:t>Pinterest a great place to get ideas for magical looking food! (seaside themed kids food/ party </a:t>
            </a:r>
            <a:r>
              <a:rPr lang="en-US" dirty="0" err="1"/>
              <a:t>etc</a:t>
            </a:r>
            <a:r>
              <a:rPr lang="en-US" dirty="0"/>
              <a:t>)</a:t>
            </a:r>
          </a:p>
        </p:txBody>
      </p:sp>
    </p:spTree>
    <p:extLst>
      <p:ext uri="{BB962C8B-B14F-4D97-AF65-F5344CB8AC3E}">
        <p14:creationId xmlns:p14="http://schemas.microsoft.com/office/powerpoint/2010/main" val="1840804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5766D-FDFD-B54B-AF1B-3465C5BC429F}"/>
              </a:ext>
            </a:extLst>
          </p:cNvPr>
          <p:cNvSpPr>
            <a:spLocks noGrp="1"/>
          </p:cNvSpPr>
          <p:nvPr>
            <p:ph type="title"/>
          </p:nvPr>
        </p:nvSpPr>
        <p:spPr>
          <a:xfrm rot="10800000" flipV="1">
            <a:off x="1451579" y="891707"/>
            <a:ext cx="9603275" cy="180442"/>
          </a:xfrm>
        </p:spPr>
        <p:txBody>
          <a:bodyPr>
            <a:normAutofit fontScale="90000"/>
          </a:bodyPr>
          <a:lstStyle/>
          <a:p>
            <a:r>
              <a:rPr lang="en-US" dirty="0"/>
              <a:t>We prepare a main and dessert (that allows children to choose ingredients, and is playful)</a:t>
            </a:r>
            <a:br>
              <a:rPr lang="en-US" dirty="0"/>
            </a:br>
            <a:endParaRPr lang="en-US" dirty="0"/>
          </a:p>
        </p:txBody>
      </p:sp>
      <p:sp>
        <p:nvSpPr>
          <p:cNvPr id="3" name="Content Placeholder 2">
            <a:extLst>
              <a:ext uri="{FF2B5EF4-FFF2-40B4-BE49-F238E27FC236}">
                <a16:creationId xmlns:a16="http://schemas.microsoft.com/office/drawing/2014/main" id="{1AFB1D0F-5DF3-9047-80FB-CE07F6AE935E}"/>
              </a:ext>
            </a:extLst>
          </p:cNvPr>
          <p:cNvSpPr>
            <a:spLocks noGrp="1"/>
          </p:cNvSpPr>
          <p:nvPr>
            <p:ph idx="1"/>
          </p:nvPr>
        </p:nvSpPr>
        <p:spPr>
          <a:xfrm>
            <a:off x="7702251" y="1982473"/>
            <a:ext cx="3716598" cy="4360937"/>
          </a:xfrm>
        </p:spPr>
        <p:txBody>
          <a:bodyPr/>
          <a:lstStyle/>
          <a:p>
            <a:r>
              <a:rPr lang="en-US" dirty="0"/>
              <a:t>Pirate Swag Bags</a:t>
            </a:r>
          </a:p>
          <a:p>
            <a:r>
              <a:rPr lang="en-US" dirty="0"/>
              <a:t>Galaxy Swirl</a:t>
            </a:r>
          </a:p>
          <a:p>
            <a:r>
              <a:rPr lang="en-US" dirty="0"/>
              <a:t>Rainforest Focaccia</a:t>
            </a:r>
          </a:p>
          <a:p>
            <a:r>
              <a:rPr lang="en-US" dirty="0"/>
              <a:t>Fairy Garden pastry</a:t>
            </a:r>
          </a:p>
          <a:p>
            <a:r>
              <a:rPr lang="en-US" dirty="0"/>
              <a:t>Treasure Map Pizza</a:t>
            </a:r>
          </a:p>
          <a:p>
            <a:r>
              <a:rPr lang="en-US" dirty="0"/>
              <a:t>Alien life form trifle</a:t>
            </a:r>
          </a:p>
          <a:p>
            <a:r>
              <a:rPr lang="en-US" dirty="0"/>
              <a:t>Dragon Egg Buns </a:t>
            </a:r>
          </a:p>
          <a:p>
            <a:r>
              <a:rPr lang="en-US" dirty="0"/>
              <a:t>Seaside Dessert</a:t>
            </a:r>
          </a:p>
          <a:p>
            <a:endParaRPr lang="en-US" dirty="0"/>
          </a:p>
          <a:p>
            <a:endParaRPr lang="en-US" dirty="0"/>
          </a:p>
        </p:txBody>
      </p:sp>
      <p:pic>
        <p:nvPicPr>
          <p:cNvPr id="5" name="Picture 4">
            <a:extLst>
              <a:ext uri="{FF2B5EF4-FFF2-40B4-BE49-F238E27FC236}">
                <a16:creationId xmlns:a16="http://schemas.microsoft.com/office/drawing/2014/main" id="{C10BD616-5418-0340-96A3-E4B25DA010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94362" y="2072690"/>
            <a:ext cx="6407889" cy="4270721"/>
          </a:xfrm>
          <a:prstGeom prst="rect">
            <a:avLst/>
          </a:prstGeom>
        </p:spPr>
      </p:pic>
    </p:spTree>
    <p:extLst>
      <p:ext uri="{BB962C8B-B14F-4D97-AF65-F5344CB8AC3E}">
        <p14:creationId xmlns:p14="http://schemas.microsoft.com/office/powerpoint/2010/main" val="133956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B1F6-01CF-D448-853F-15E3DE51934D}"/>
              </a:ext>
            </a:extLst>
          </p:cNvPr>
          <p:cNvSpPr>
            <a:spLocks noGrp="1"/>
          </p:cNvSpPr>
          <p:nvPr>
            <p:ph type="title"/>
          </p:nvPr>
        </p:nvSpPr>
        <p:spPr/>
        <p:txBody>
          <a:bodyPr/>
          <a:lstStyle/>
          <a:p>
            <a:endParaRPr lang="en-US"/>
          </a:p>
        </p:txBody>
      </p:sp>
      <p:pic>
        <p:nvPicPr>
          <p:cNvPr id="7" name="Content Placeholder 4">
            <a:extLst>
              <a:ext uri="{FF2B5EF4-FFF2-40B4-BE49-F238E27FC236}">
                <a16:creationId xmlns:a16="http://schemas.microsoft.com/office/drawing/2014/main" id="{658ADB62-E09E-1040-854F-7418054AD6E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780406" y="52637"/>
            <a:ext cx="3075137" cy="4100183"/>
          </a:xfrm>
          <a:prstGeom prst="rect">
            <a:avLst/>
          </a:prstGeom>
        </p:spPr>
      </p:pic>
      <p:pic>
        <p:nvPicPr>
          <p:cNvPr id="9" name="Content Placeholder 4">
            <a:extLst>
              <a:ext uri="{FF2B5EF4-FFF2-40B4-BE49-F238E27FC236}">
                <a16:creationId xmlns:a16="http://schemas.microsoft.com/office/drawing/2014/main" id="{F3B64504-DB5A-E841-8FA2-4BB5902A2B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6457" y="253298"/>
            <a:ext cx="2946106" cy="4419161"/>
          </a:xfrm>
          <a:prstGeom prst="rect">
            <a:avLst/>
          </a:prstGeom>
        </p:spPr>
      </p:pic>
      <p:pic>
        <p:nvPicPr>
          <p:cNvPr id="10" name="Picture 9">
            <a:extLst>
              <a:ext uri="{FF2B5EF4-FFF2-40B4-BE49-F238E27FC236}">
                <a16:creationId xmlns:a16="http://schemas.microsoft.com/office/drawing/2014/main" id="{F10E666D-09A8-5740-BD98-BD560367A22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90790" y="319679"/>
            <a:ext cx="4665120" cy="3109321"/>
          </a:xfrm>
          <a:prstGeom prst="rect">
            <a:avLst/>
          </a:prstGeom>
        </p:spPr>
      </p:pic>
      <p:pic>
        <p:nvPicPr>
          <p:cNvPr id="12" name="Picture 11">
            <a:extLst>
              <a:ext uri="{FF2B5EF4-FFF2-40B4-BE49-F238E27FC236}">
                <a16:creationId xmlns:a16="http://schemas.microsoft.com/office/drawing/2014/main" id="{4C86ED52-3F28-8143-9B34-480A207370B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95941" y="3615920"/>
            <a:ext cx="4665120" cy="3109203"/>
          </a:xfrm>
          <a:prstGeom prst="rect">
            <a:avLst/>
          </a:prstGeom>
        </p:spPr>
      </p:pic>
      <p:pic>
        <p:nvPicPr>
          <p:cNvPr id="14" name="Picture 13">
            <a:extLst>
              <a:ext uri="{FF2B5EF4-FFF2-40B4-BE49-F238E27FC236}">
                <a16:creationId xmlns:a16="http://schemas.microsoft.com/office/drawing/2014/main" id="{F50A2B0D-C90C-F24C-A006-DE1B2F7BE0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52269" y="3647554"/>
            <a:ext cx="3960765" cy="2898595"/>
          </a:xfrm>
          <a:prstGeom prst="rect">
            <a:avLst/>
          </a:prstGeom>
        </p:spPr>
      </p:pic>
    </p:spTree>
    <p:extLst>
      <p:ext uri="{BB962C8B-B14F-4D97-AF65-F5344CB8AC3E}">
        <p14:creationId xmlns:p14="http://schemas.microsoft.com/office/powerpoint/2010/main" val="1592000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2B054-5C50-064F-ACC9-18CDD0E895BA}"/>
              </a:ext>
            </a:extLst>
          </p:cNvPr>
          <p:cNvSpPr>
            <a:spLocks noGrp="1"/>
          </p:cNvSpPr>
          <p:nvPr>
            <p:ph type="title"/>
          </p:nvPr>
        </p:nvSpPr>
        <p:spPr/>
        <p:txBody>
          <a:bodyPr/>
          <a:lstStyle/>
          <a:p>
            <a:endParaRPr lang="en-US"/>
          </a:p>
        </p:txBody>
      </p:sp>
      <p:pic>
        <p:nvPicPr>
          <p:cNvPr id="13" name="Picture 12">
            <a:extLst>
              <a:ext uri="{FF2B5EF4-FFF2-40B4-BE49-F238E27FC236}">
                <a16:creationId xmlns:a16="http://schemas.microsoft.com/office/drawing/2014/main" id="{C59D040D-5D7E-244E-BDD5-5C06B6E158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3654520" y="596263"/>
            <a:ext cx="4770105" cy="3577579"/>
          </a:xfrm>
          <a:prstGeom prst="rect">
            <a:avLst/>
          </a:prstGeom>
        </p:spPr>
      </p:pic>
      <p:pic>
        <p:nvPicPr>
          <p:cNvPr id="15" name="Picture 14">
            <a:extLst>
              <a:ext uri="{FF2B5EF4-FFF2-40B4-BE49-F238E27FC236}">
                <a16:creationId xmlns:a16="http://schemas.microsoft.com/office/drawing/2014/main" id="{156F8887-2C55-3E4A-8671-CA4A7A11EF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7500069" y="661469"/>
            <a:ext cx="5341434" cy="4098074"/>
          </a:xfrm>
          <a:prstGeom prst="rect">
            <a:avLst/>
          </a:prstGeom>
        </p:spPr>
      </p:pic>
      <p:pic>
        <p:nvPicPr>
          <p:cNvPr id="9" name="Content Placeholder 8">
            <a:extLst>
              <a:ext uri="{FF2B5EF4-FFF2-40B4-BE49-F238E27FC236}">
                <a16:creationId xmlns:a16="http://schemas.microsoft.com/office/drawing/2014/main" id="{2C0BC378-0D55-C04D-847E-765B8CB2E597}"/>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4092162" y="3915744"/>
            <a:ext cx="4008876" cy="3006657"/>
          </a:xfrm>
        </p:spPr>
      </p:pic>
      <p:pic>
        <p:nvPicPr>
          <p:cNvPr id="11" name="Picture 10">
            <a:extLst>
              <a:ext uri="{FF2B5EF4-FFF2-40B4-BE49-F238E27FC236}">
                <a16:creationId xmlns:a16="http://schemas.microsoft.com/office/drawing/2014/main" id="{6ABC516D-9A99-7A46-BEE9-554739D672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81913" y="3910095"/>
            <a:ext cx="3923008" cy="2942256"/>
          </a:xfrm>
          <a:prstGeom prst="rect">
            <a:avLst/>
          </a:prstGeom>
        </p:spPr>
      </p:pic>
      <p:pic>
        <p:nvPicPr>
          <p:cNvPr id="17" name="Picture 16">
            <a:extLst>
              <a:ext uri="{FF2B5EF4-FFF2-40B4-BE49-F238E27FC236}">
                <a16:creationId xmlns:a16="http://schemas.microsoft.com/office/drawing/2014/main" id="{687D09F6-3076-4D43-A3FA-A78C69F695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6610" y="-108447"/>
            <a:ext cx="3460566" cy="5207620"/>
          </a:xfrm>
          <a:prstGeom prst="rect">
            <a:avLst/>
          </a:prstGeom>
        </p:spPr>
      </p:pic>
      <p:pic>
        <p:nvPicPr>
          <p:cNvPr id="4" name="Picture 3">
            <a:extLst>
              <a:ext uri="{FF2B5EF4-FFF2-40B4-BE49-F238E27FC236}">
                <a16:creationId xmlns:a16="http://schemas.microsoft.com/office/drawing/2014/main" id="{64CE28A0-DE83-5040-9029-F53E647D677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16893" y="4220124"/>
            <a:ext cx="2471671" cy="1853753"/>
          </a:xfrm>
          <a:prstGeom prst="rect">
            <a:avLst/>
          </a:prstGeom>
        </p:spPr>
      </p:pic>
    </p:spTree>
    <p:extLst>
      <p:ext uri="{BB962C8B-B14F-4D97-AF65-F5344CB8AC3E}">
        <p14:creationId xmlns:p14="http://schemas.microsoft.com/office/powerpoint/2010/main" val="3220402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FC4CB-01BF-CC47-9CBD-5078F3BBE8EF}"/>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6F158A12-6E0A-0544-8882-E8E8B7FBC5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17267" y="-747131"/>
            <a:ext cx="3657601" cy="5486401"/>
          </a:xfrm>
          <a:prstGeom prst="rect">
            <a:avLst/>
          </a:prstGeom>
        </p:spPr>
      </p:pic>
      <p:pic>
        <p:nvPicPr>
          <p:cNvPr id="13" name="Picture 12">
            <a:extLst>
              <a:ext uri="{FF2B5EF4-FFF2-40B4-BE49-F238E27FC236}">
                <a16:creationId xmlns:a16="http://schemas.microsoft.com/office/drawing/2014/main" id="{BC06E640-A370-704D-99CA-9AC552618F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356" y="206099"/>
            <a:ext cx="3978695" cy="5006897"/>
          </a:xfrm>
          <a:prstGeom prst="rect">
            <a:avLst/>
          </a:prstGeom>
        </p:spPr>
      </p:pic>
      <p:pic>
        <p:nvPicPr>
          <p:cNvPr id="4" name="Picture 3">
            <a:extLst>
              <a:ext uri="{FF2B5EF4-FFF2-40B4-BE49-F238E27FC236}">
                <a16:creationId xmlns:a16="http://schemas.microsoft.com/office/drawing/2014/main" id="{94AC2C9B-7F0D-6E44-A6FF-26ADFC8EBE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06773" y="0"/>
            <a:ext cx="3317766" cy="4365030"/>
          </a:xfrm>
          <a:prstGeom prst="rect">
            <a:avLst/>
          </a:prstGeom>
        </p:spPr>
      </p:pic>
      <p:pic>
        <p:nvPicPr>
          <p:cNvPr id="10" name="Content Placeholder 9">
            <a:extLst>
              <a:ext uri="{FF2B5EF4-FFF2-40B4-BE49-F238E27FC236}">
                <a16:creationId xmlns:a16="http://schemas.microsoft.com/office/drawing/2014/main" id="{3D601A71-5CED-E44C-A15D-577762B6AA93}"/>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rot="5400000">
            <a:off x="4255383" y="3936046"/>
            <a:ext cx="2740911" cy="2690801"/>
          </a:xfrm>
        </p:spPr>
      </p:pic>
    </p:spTree>
    <p:extLst>
      <p:ext uri="{BB962C8B-B14F-4D97-AF65-F5344CB8AC3E}">
        <p14:creationId xmlns:p14="http://schemas.microsoft.com/office/powerpoint/2010/main" val="2128019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3BBDC-EFB9-8B45-8855-C35CC5062407}"/>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825232C1-37E0-234E-8858-4C64B4B090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8467340" y="1679042"/>
            <a:ext cx="4071188" cy="3053390"/>
          </a:xfrm>
          <a:prstGeom prst="rect">
            <a:avLst/>
          </a:prstGeom>
        </p:spPr>
      </p:pic>
      <p:pic>
        <p:nvPicPr>
          <p:cNvPr id="6" name="Picture 5">
            <a:extLst>
              <a:ext uri="{FF2B5EF4-FFF2-40B4-BE49-F238E27FC236}">
                <a16:creationId xmlns:a16="http://schemas.microsoft.com/office/drawing/2014/main" id="{E4B12CD4-2ABA-114B-A6EE-80A0CDE9A6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360136" y="3597357"/>
            <a:ext cx="3378217" cy="2533662"/>
          </a:xfrm>
          <a:prstGeom prst="rect">
            <a:avLst/>
          </a:prstGeom>
        </p:spPr>
      </p:pic>
      <p:pic>
        <p:nvPicPr>
          <p:cNvPr id="9" name="Content Placeholder 8">
            <a:extLst>
              <a:ext uri="{FF2B5EF4-FFF2-40B4-BE49-F238E27FC236}">
                <a16:creationId xmlns:a16="http://schemas.microsoft.com/office/drawing/2014/main" id="{18E03253-39EB-144F-8DC9-29FD55514CAD}"/>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490926" y="477410"/>
            <a:ext cx="4129707" cy="2704292"/>
          </a:xfrm>
          <a:prstGeom prst="rect">
            <a:avLst/>
          </a:prstGeom>
        </p:spPr>
      </p:pic>
      <p:pic>
        <p:nvPicPr>
          <p:cNvPr id="7" name="Content Placeholder 4">
            <a:extLst>
              <a:ext uri="{FF2B5EF4-FFF2-40B4-BE49-F238E27FC236}">
                <a16:creationId xmlns:a16="http://schemas.microsoft.com/office/drawing/2014/main" id="{49987714-6EA2-6549-ABA6-CE28E8FB18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14309" y="453375"/>
            <a:ext cx="4129707" cy="2752362"/>
          </a:xfrm>
          <a:prstGeom prst="rect">
            <a:avLst/>
          </a:prstGeom>
        </p:spPr>
      </p:pic>
      <p:pic>
        <p:nvPicPr>
          <p:cNvPr id="5" name="Picture 4">
            <a:extLst>
              <a:ext uri="{FF2B5EF4-FFF2-40B4-BE49-F238E27FC236}">
                <a16:creationId xmlns:a16="http://schemas.microsoft.com/office/drawing/2014/main" id="{F70C42CE-589D-D944-BA3A-A37ACE16974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90851" y="3508811"/>
            <a:ext cx="4129708" cy="3097281"/>
          </a:xfrm>
          <a:prstGeom prst="rect">
            <a:avLst/>
          </a:prstGeom>
        </p:spPr>
      </p:pic>
    </p:spTree>
    <p:extLst>
      <p:ext uri="{BB962C8B-B14F-4D97-AF65-F5344CB8AC3E}">
        <p14:creationId xmlns:p14="http://schemas.microsoft.com/office/powerpoint/2010/main" val="3444990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2B35-485A-614E-A2A6-0F4139FB0AC3}"/>
              </a:ext>
            </a:extLst>
          </p:cNvPr>
          <p:cNvSpPr>
            <a:spLocks noGrp="1"/>
          </p:cNvSpPr>
          <p:nvPr>
            <p:ph type="title"/>
          </p:nvPr>
        </p:nvSpPr>
        <p:spPr/>
        <p:txBody>
          <a:bodyPr/>
          <a:lstStyle/>
          <a:p>
            <a:r>
              <a:rPr lang="en-US" dirty="0"/>
              <a:t>We eat together and end the story</a:t>
            </a:r>
            <a:br>
              <a:rPr lang="en-US" dirty="0"/>
            </a:br>
            <a:endParaRPr lang="en-US" dirty="0"/>
          </a:p>
        </p:txBody>
      </p:sp>
      <p:pic>
        <p:nvPicPr>
          <p:cNvPr id="5" name="Content Placeholder 4">
            <a:extLst>
              <a:ext uri="{FF2B5EF4-FFF2-40B4-BE49-F238E27FC236}">
                <a16:creationId xmlns:a16="http://schemas.microsoft.com/office/drawing/2014/main" id="{04414DE8-2A21-BE49-B5FF-282CA30A8F2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260520" y="2487706"/>
            <a:ext cx="6363825" cy="3018398"/>
          </a:xfrm>
        </p:spPr>
      </p:pic>
      <p:pic>
        <p:nvPicPr>
          <p:cNvPr id="7" name="Picture 6">
            <a:extLst>
              <a:ext uri="{FF2B5EF4-FFF2-40B4-BE49-F238E27FC236}">
                <a16:creationId xmlns:a16="http://schemas.microsoft.com/office/drawing/2014/main" id="{A4A8C7B7-C098-2C49-9DBB-28625E43A6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603151" y="2209181"/>
            <a:ext cx="4271962" cy="3203972"/>
          </a:xfrm>
          <a:prstGeom prst="rect">
            <a:avLst/>
          </a:prstGeom>
        </p:spPr>
      </p:pic>
    </p:spTree>
    <p:extLst>
      <p:ext uri="{BB962C8B-B14F-4D97-AF65-F5344CB8AC3E}">
        <p14:creationId xmlns:p14="http://schemas.microsoft.com/office/powerpoint/2010/main" val="36453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5E2B8-04B4-6E47-883E-F6CBB27E37AD}"/>
              </a:ext>
            </a:extLst>
          </p:cNvPr>
          <p:cNvSpPr>
            <a:spLocks noGrp="1"/>
          </p:cNvSpPr>
          <p:nvPr>
            <p:ph type="title"/>
          </p:nvPr>
        </p:nvSpPr>
        <p:spPr/>
        <p:txBody>
          <a:bodyPr/>
          <a:lstStyle/>
          <a:p>
            <a:r>
              <a:rPr lang="en-US" dirty="0"/>
              <a:t>Extras</a:t>
            </a:r>
          </a:p>
        </p:txBody>
      </p:sp>
      <p:sp>
        <p:nvSpPr>
          <p:cNvPr id="3" name="Content Placeholder 2">
            <a:extLst>
              <a:ext uri="{FF2B5EF4-FFF2-40B4-BE49-F238E27FC236}">
                <a16:creationId xmlns:a16="http://schemas.microsoft.com/office/drawing/2014/main" id="{585BEF31-44F7-9E4C-864F-882622E91E0E}"/>
              </a:ext>
            </a:extLst>
          </p:cNvPr>
          <p:cNvSpPr>
            <a:spLocks noGrp="1"/>
          </p:cNvSpPr>
          <p:nvPr>
            <p:ph idx="1"/>
          </p:nvPr>
        </p:nvSpPr>
        <p:spPr>
          <a:xfrm>
            <a:off x="1237130" y="1853754"/>
            <a:ext cx="8304494" cy="4199727"/>
          </a:xfrm>
        </p:spPr>
        <p:txBody>
          <a:bodyPr>
            <a:normAutofit fontScale="92500" lnSpcReduction="20000"/>
          </a:bodyPr>
          <a:lstStyle/>
          <a:p>
            <a:r>
              <a:rPr lang="en-US" dirty="0"/>
              <a:t>Over summer holidays we link with the reading challenge (and library service adds to the session).  We often do a call out for donated children’s books (run a book swap/ gifting alongside the session)</a:t>
            </a:r>
          </a:p>
          <a:p>
            <a:r>
              <a:rPr lang="en-US" dirty="0"/>
              <a:t>We often add related craft activities and songs/rhymes/actions (especially if what we are making needs time to cook/bake)</a:t>
            </a:r>
          </a:p>
          <a:p>
            <a:r>
              <a:rPr lang="en-US" dirty="0"/>
              <a:t>We link to a theme or a book (it helps us shape ideas and the kids to get excited) </a:t>
            </a:r>
          </a:p>
          <a:p>
            <a:r>
              <a:rPr lang="en-US" dirty="0"/>
              <a:t>We’ve also linked to different time periods (Roman,  Ancient Greece, Fire of London) or holidays/festivals </a:t>
            </a:r>
          </a:p>
          <a:p>
            <a:r>
              <a:rPr lang="en-US" dirty="0"/>
              <a:t>We eat together at the end and each child gets a thank you token </a:t>
            </a:r>
          </a:p>
          <a:p>
            <a:pPr marL="0" indent="0">
              <a:buNone/>
            </a:pPr>
            <a:r>
              <a:rPr lang="en-US" dirty="0"/>
              <a:t>(seed paper medal/ packet of cress/ chocolate coin)</a:t>
            </a:r>
          </a:p>
          <a:p>
            <a:endParaRPr lang="en-US" dirty="0"/>
          </a:p>
        </p:txBody>
      </p:sp>
      <p:pic>
        <p:nvPicPr>
          <p:cNvPr id="7" name="Picture 6">
            <a:extLst>
              <a:ext uri="{FF2B5EF4-FFF2-40B4-BE49-F238E27FC236}">
                <a16:creationId xmlns:a16="http://schemas.microsoft.com/office/drawing/2014/main" id="{6E46B1BA-7A8C-DD49-A7C8-037EAEDFFD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71021" y="4744087"/>
            <a:ext cx="2997930" cy="1799623"/>
          </a:xfrm>
          <a:prstGeom prst="rect">
            <a:avLst/>
          </a:prstGeom>
        </p:spPr>
      </p:pic>
      <p:pic>
        <p:nvPicPr>
          <p:cNvPr id="5" name="Picture 4">
            <a:extLst>
              <a:ext uri="{FF2B5EF4-FFF2-40B4-BE49-F238E27FC236}">
                <a16:creationId xmlns:a16="http://schemas.microsoft.com/office/drawing/2014/main" id="{9B23C408-35F2-7045-8195-B36623DF73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30483" y="1214101"/>
            <a:ext cx="2389094" cy="2965232"/>
          </a:xfrm>
          <a:prstGeom prst="rect">
            <a:avLst/>
          </a:prstGeom>
        </p:spPr>
      </p:pic>
    </p:spTree>
    <p:extLst>
      <p:ext uri="{BB962C8B-B14F-4D97-AF65-F5344CB8AC3E}">
        <p14:creationId xmlns:p14="http://schemas.microsoft.com/office/powerpoint/2010/main" val="4257555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DD1D1-0A2A-A745-B85B-05E434E4B421}"/>
              </a:ext>
            </a:extLst>
          </p:cNvPr>
          <p:cNvSpPr>
            <a:spLocks noGrp="1"/>
          </p:cNvSpPr>
          <p:nvPr>
            <p:ph type="title"/>
          </p:nvPr>
        </p:nvSpPr>
        <p:spPr/>
        <p:txBody>
          <a:bodyPr/>
          <a:lstStyle/>
          <a:p>
            <a:r>
              <a:rPr lang="en-US" dirty="0"/>
              <a:t>Keeping it going/ partners</a:t>
            </a:r>
          </a:p>
        </p:txBody>
      </p:sp>
      <p:sp>
        <p:nvSpPr>
          <p:cNvPr id="3" name="Content Placeholder 2">
            <a:extLst>
              <a:ext uri="{FF2B5EF4-FFF2-40B4-BE49-F238E27FC236}">
                <a16:creationId xmlns:a16="http://schemas.microsoft.com/office/drawing/2014/main" id="{FCFB639B-A70A-6D4D-9D25-BF2F877F9B37}"/>
              </a:ext>
            </a:extLst>
          </p:cNvPr>
          <p:cNvSpPr>
            <a:spLocks noGrp="1"/>
          </p:cNvSpPr>
          <p:nvPr>
            <p:ph idx="1"/>
          </p:nvPr>
        </p:nvSpPr>
        <p:spPr/>
        <p:txBody>
          <a:bodyPr>
            <a:normAutofit/>
          </a:bodyPr>
          <a:lstStyle/>
          <a:p>
            <a:r>
              <a:rPr lang="en-US" sz="2400" dirty="0"/>
              <a:t>Library service (we meet in libraries) or when it’s a </a:t>
            </a:r>
            <a:r>
              <a:rPr lang="en-US" sz="2400" dirty="0" err="1"/>
              <a:t>neighbourhood</a:t>
            </a:r>
            <a:r>
              <a:rPr lang="en-US" sz="2400" dirty="0"/>
              <a:t> with no library we have a box of books/ little library van</a:t>
            </a:r>
          </a:p>
          <a:p>
            <a:r>
              <a:rPr lang="en-US" sz="2400" dirty="0"/>
              <a:t>Community venues (churches, community </a:t>
            </a:r>
            <a:r>
              <a:rPr lang="en-US" sz="2400" dirty="0" err="1"/>
              <a:t>centres</a:t>
            </a:r>
            <a:r>
              <a:rPr lang="en-US" sz="2400" dirty="0"/>
              <a:t>, events, schools, nurseries, in the park/ on car parks)</a:t>
            </a:r>
          </a:p>
          <a:p>
            <a:r>
              <a:rPr lang="en-US" sz="2400" dirty="0"/>
              <a:t>Parent network (child minders/bloggers/ home school network/ teachers)</a:t>
            </a:r>
          </a:p>
          <a:p>
            <a:pPr marL="0" indent="0">
              <a:buNone/>
            </a:pPr>
            <a:endParaRPr lang="en-US" dirty="0"/>
          </a:p>
        </p:txBody>
      </p:sp>
    </p:spTree>
    <p:extLst>
      <p:ext uri="{BB962C8B-B14F-4D97-AF65-F5344CB8AC3E}">
        <p14:creationId xmlns:p14="http://schemas.microsoft.com/office/powerpoint/2010/main" val="4030004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03F07-2676-4B4D-A61D-9C6942618433}"/>
              </a:ext>
            </a:extLst>
          </p:cNvPr>
          <p:cNvSpPr>
            <a:spLocks noGrp="1"/>
          </p:cNvSpPr>
          <p:nvPr>
            <p:ph type="title"/>
          </p:nvPr>
        </p:nvSpPr>
        <p:spPr/>
        <p:txBody>
          <a:bodyPr/>
          <a:lstStyle/>
          <a:p>
            <a:r>
              <a:rPr lang="en-US" dirty="0"/>
              <a:t>The Kitchen // Munch and Mingle (B arts)</a:t>
            </a:r>
          </a:p>
        </p:txBody>
      </p:sp>
      <p:pic>
        <p:nvPicPr>
          <p:cNvPr id="6" name="Content Placeholder 5">
            <a:extLst>
              <a:ext uri="{FF2B5EF4-FFF2-40B4-BE49-F238E27FC236}">
                <a16:creationId xmlns:a16="http://schemas.microsoft.com/office/drawing/2014/main" id="{53355B14-79F0-6A4B-9973-CE800BB424A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71394" y="2134812"/>
            <a:ext cx="3316460" cy="4395416"/>
          </a:xfrm>
        </p:spPr>
      </p:pic>
      <p:sp>
        <p:nvSpPr>
          <p:cNvPr id="3" name="TextBox 2">
            <a:extLst>
              <a:ext uri="{FF2B5EF4-FFF2-40B4-BE49-F238E27FC236}">
                <a16:creationId xmlns:a16="http://schemas.microsoft.com/office/drawing/2014/main" id="{F379FC7D-67C8-D248-ABF9-0828CC6B27B7}"/>
              </a:ext>
            </a:extLst>
          </p:cNvPr>
          <p:cNvSpPr txBox="1"/>
          <p:nvPr/>
        </p:nvSpPr>
        <p:spPr>
          <a:xfrm>
            <a:off x="4098274" y="2247441"/>
            <a:ext cx="6753340" cy="5355312"/>
          </a:xfrm>
          <a:prstGeom prst="rect">
            <a:avLst/>
          </a:prstGeom>
          <a:noFill/>
        </p:spPr>
        <p:txBody>
          <a:bodyPr wrap="square" rtlCol="0">
            <a:spAutoFit/>
          </a:bodyPr>
          <a:lstStyle/>
          <a:p>
            <a:pPr marL="285750" indent="-285750">
              <a:buFont typeface="Arial" panose="020B0604020202020204" pitchFamily="34" charset="0"/>
              <a:buChar char="•"/>
            </a:pPr>
            <a:r>
              <a:rPr lang="en-US" dirty="0"/>
              <a:t>Peer led cooking sessions and socializing for parents/grandparents (weekday morning after school drop off)</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Each week a different ‘guest chef’ takes the lead on sharing a recipe</a:t>
            </a:r>
          </a:p>
          <a:p>
            <a:endParaRPr lang="en-US" dirty="0"/>
          </a:p>
          <a:p>
            <a:pPr marL="285750" indent="-285750">
              <a:buFont typeface="Arial" panose="020B0604020202020204" pitchFamily="34" charset="0"/>
              <a:buChar char="•"/>
            </a:pPr>
            <a:r>
              <a:rPr lang="en-US" dirty="0"/>
              <a:t>Participants cook together then either take it away or stay and eat together.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Based on the interests of the group (so has including sharing recipes traditional/from childhood) </a:t>
            </a:r>
          </a:p>
          <a:p>
            <a:endParaRPr lang="en-US" dirty="0"/>
          </a:p>
          <a:p>
            <a:pPr marL="285750" indent="-285750">
              <a:buFont typeface="Arial" panose="020B0604020202020204" pitchFamily="34" charset="0"/>
              <a:buChar char="•"/>
            </a:pPr>
            <a:r>
              <a:rPr lang="en-US" dirty="0"/>
              <a:t>English for speakers of other languages with a food focus and peer support in finding ingredients/ substitutes</a:t>
            </a:r>
          </a:p>
          <a:p>
            <a:pPr marL="285750" indent="-285750">
              <a:buFont typeface="Arial" panose="020B0604020202020204" pitchFamily="34" charset="0"/>
              <a:buChar char="•"/>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55105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11596-C5B2-0646-8776-17A738B0507D}"/>
              </a:ext>
            </a:extLst>
          </p:cNvPr>
          <p:cNvSpPr>
            <a:spLocks noGrp="1"/>
          </p:cNvSpPr>
          <p:nvPr>
            <p:ph type="ctrTitle"/>
          </p:nvPr>
        </p:nvSpPr>
        <p:spPr>
          <a:xfrm>
            <a:off x="284179" y="105612"/>
            <a:ext cx="8637073" cy="2082417"/>
          </a:xfrm>
        </p:spPr>
        <p:txBody>
          <a:bodyPr>
            <a:normAutofit/>
          </a:bodyPr>
          <a:lstStyle/>
          <a:p>
            <a:r>
              <a:rPr lang="en-GB" b="1" dirty="0"/>
              <a:t>Eating Well from birth</a:t>
            </a:r>
            <a:endParaRPr lang="en-US" dirty="0"/>
          </a:p>
        </p:txBody>
      </p:sp>
      <p:sp>
        <p:nvSpPr>
          <p:cNvPr id="3" name="Subtitle 2">
            <a:extLst>
              <a:ext uri="{FF2B5EF4-FFF2-40B4-BE49-F238E27FC236}">
                <a16:creationId xmlns:a16="http://schemas.microsoft.com/office/drawing/2014/main" id="{9D7F1903-C410-D74A-B85A-0E16B2EF6FC0}"/>
              </a:ext>
            </a:extLst>
          </p:cNvPr>
          <p:cNvSpPr>
            <a:spLocks noGrp="1"/>
          </p:cNvSpPr>
          <p:nvPr>
            <p:ph type="subTitle" idx="1"/>
          </p:nvPr>
        </p:nvSpPr>
        <p:spPr>
          <a:xfrm>
            <a:off x="6585857" y="402772"/>
            <a:ext cx="5606143" cy="1785258"/>
          </a:xfrm>
        </p:spPr>
        <p:txBody>
          <a:bodyPr>
            <a:normAutofit fontScale="62500" lnSpcReduction="20000"/>
          </a:bodyPr>
          <a:lstStyle/>
          <a:p>
            <a:r>
              <a:rPr lang="en-GB" sz="4900" b="1" dirty="0">
                <a:latin typeface="+mj-lt"/>
                <a:cs typeface="AL BAYAN PLAIN" pitchFamily="2" charset="-78"/>
              </a:rPr>
              <a:t>Good food work with early years,  children, And families</a:t>
            </a:r>
            <a:br>
              <a:rPr lang="en-GB" b="1" dirty="0"/>
            </a:br>
            <a:endParaRPr lang="en-US" dirty="0"/>
          </a:p>
        </p:txBody>
      </p:sp>
      <p:pic>
        <p:nvPicPr>
          <p:cNvPr id="7" name="Picture 6">
            <a:extLst>
              <a:ext uri="{FF2B5EF4-FFF2-40B4-BE49-F238E27FC236}">
                <a16:creationId xmlns:a16="http://schemas.microsoft.com/office/drawing/2014/main" id="{192B2D0A-2799-E942-96D8-1E2D62BFE3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4290" y="2360776"/>
            <a:ext cx="6393279" cy="4260983"/>
          </a:xfrm>
          <a:prstGeom prst="rect">
            <a:avLst/>
          </a:prstGeom>
        </p:spPr>
      </p:pic>
      <p:pic>
        <p:nvPicPr>
          <p:cNvPr id="9" name="Picture 8">
            <a:extLst>
              <a:ext uri="{FF2B5EF4-FFF2-40B4-BE49-F238E27FC236}">
                <a16:creationId xmlns:a16="http://schemas.microsoft.com/office/drawing/2014/main" id="{66CC98A9-E6AE-FE4F-9768-F6E7CD7ACB86}"/>
              </a:ext>
            </a:extLst>
          </p:cNvPr>
          <p:cNvPicPr>
            <a:picLocks noChangeAspect="1"/>
          </p:cNvPicPr>
          <p:nvPr/>
        </p:nvPicPr>
        <p:blipFill>
          <a:blip r:embed="rId3"/>
          <a:stretch>
            <a:fillRect/>
          </a:stretch>
        </p:blipFill>
        <p:spPr>
          <a:xfrm>
            <a:off x="7189044" y="2365679"/>
            <a:ext cx="1526620" cy="2156654"/>
          </a:xfrm>
          <a:prstGeom prst="rect">
            <a:avLst/>
          </a:prstGeom>
        </p:spPr>
      </p:pic>
      <p:pic>
        <p:nvPicPr>
          <p:cNvPr id="11" name="Picture 10">
            <a:extLst>
              <a:ext uri="{FF2B5EF4-FFF2-40B4-BE49-F238E27FC236}">
                <a16:creationId xmlns:a16="http://schemas.microsoft.com/office/drawing/2014/main" id="{5FE9A5B1-ACEB-8A42-A913-FD683D4F201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50565" y="4669971"/>
            <a:ext cx="1688293" cy="1559304"/>
          </a:xfrm>
          <a:prstGeom prst="rect">
            <a:avLst/>
          </a:prstGeom>
        </p:spPr>
      </p:pic>
      <p:pic>
        <p:nvPicPr>
          <p:cNvPr id="13" name="Picture 12">
            <a:extLst>
              <a:ext uri="{FF2B5EF4-FFF2-40B4-BE49-F238E27FC236}">
                <a16:creationId xmlns:a16="http://schemas.microsoft.com/office/drawing/2014/main" id="{F74FB1A5-0375-7D49-BB5A-38BA0FE5BC2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17138" y="2365679"/>
            <a:ext cx="2915485" cy="2915485"/>
          </a:xfrm>
          <a:prstGeom prst="rect">
            <a:avLst/>
          </a:prstGeom>
        </p:spPr>
      </p:pic>
    </p:spTree>
    <p:extLst>
      <p:ext uri="{BB962C8B-B14F-4D97-AF65-F5344CB8AC3E}">
        <p14:creationId xmlns:p14="http://schemas.microsoft.com/office/powerpoint/2010/main" val="3749902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5D46976B-10BB-7248-A1D3-C56144CB5C6A}"/>
              </a:ext>
            </a:extLst>
          </p:cNvPr>
          <p:cNvSpPr>
            <a:spLocks noGrp="1"/>
          </p:cNvSpPr>
          <p:nvPr>
            <p:ph type="title"/>
          </p:nvPr>
        </p:nvSpPr>
        <p:spPr>
          <a:xfrm>
            <a:off x="1451580" y="804520"/>
            <a:ext cx="4176511" cy="1049235"/>
          </a:xfrm>
        </p:spPr>
        <p:txBody>
          <a:bodyPr>
            <a:normAutofit/>
          </a:bodyPr>
          <a:lstStyle/>
          <a:p>
            <a:r>
              <a:rPr lang="en-US" dirty="0"/>
              <a:t>Q and A with SOT Mums</a:t>
            </a:r>
          </a:p>
        </p:txBody>
      </p:sp>
      <p:sp>
        <p:nvSpPr>
          <p:cNvPr id="14" name="Rectangle 13">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7" name="Content Placeholder 6" descr="A picture containing food, plastic, fruit, container&#10;&#10;Description automatically generated">
            <a:extLst>
              <a:ext uri="{FF2B5EF4-FFF2-40B4-BE49-F238E27FC236}">
                <a16:creationId xmlns:a16="http://schemas.microsoft.com/office/drawing/2014/main" id="{469EC494-E117-41B5-9BB1-7952DC3AD37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758449" y="2098647"/>
            <a:ext cx="2962277" cy="3449638"/>
          </a:xfrm>
        </p:spPr>
      </p:pic>
      <p:pic>
        <p:nvPicPr>
          <p:cNvPr id="5" name="Picture 4" descr="A picture containing indoor, floor, person, baby&#10;&#10;Description automatically generated">
            <a:extLst>
              <a:ext uri="{FF2B5EF4-FFF2-40B4-BE49-F238E27FC236}">
                <a16:creationId xmlns:a16="http://schemas.microsoft.com/office/drawing/2014/main" id="{60731FFA-D4FB-4A30-BC66-D12040A768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8881" y="2098646"/>
            <a:ext cx="3449638" cy="3449638"/>
          </a:xfrm>
          <a:prstGeom prst="rect">
            <a:avLst/>
          </a:prstGeom>
        </p:spPr>
      </p:pic>
      <p:pic>
        <p:nvPicPr>
          <p:cNvPr id="16" name="Picture 15">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screen">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person, indoor, child, little&#10;&#10;Description automatically generated">
            <a:extLst>
              <a:ext uri="{FF2B5EF4-FFF2-40B4-BE49-F238E27FC236}">
                <a16:creationId xmlns:a16="http://schemas.microsoft.com/office/drawing/2014/main" id="{1AE2913B-8C7F-4292-8739-040241F3F6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04813" y="2098646"/>
            <a:ext cx="2865481" cy="3449639"/>
          </a:xfrm>
          <a:prstGeom prst="rect">
            <a:avLst/>
          </a:prstGeom>
        </p:spPr>
      </p:pic>
    </p:spTree>
    <p:extLst>
      <p:ext uri="{BB962C8B-B14F-4D97-AF65-F5344CB8AC3E}">
        <p14:creationId xmlns:p14="http://schemas.microsoft.com/office/powerpoint/2010/main" val="3162440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1C37D-FAD8-DB4A-9804-65FB511BCB1A}"/>
              </a:ext>
            </a:extLst>
          </p:cNvPr>
          <p:cNvSpPr>
            <a:spLocks noGrp="1"/>
          </p:cNvSpPr>
          <p:nvPr>
            <p:ph type="title"/>
          </p:nvPr>
        </p:nvSpPr>
        <p:spPr>
          <a:xfrm>
            <a:off x="1451579" y="514351"/>
            <a:ext cx="9603275" cy="514349"/>
          </a:xfrm>
        </p:spPr>
        <p:txBody>
          <a:bodyPr>
            <a:normAutofit fontScale="90000"/>
          </a:bodyPr>
          <a:lstStyle/>
          <a:p>
            <a:r>
              <a:rPr lang="en-US" dirty="0"/>
              <a:t>How Do I?</a:t>
            </a:r>
          </a:p>
        </p:txBody>
      </p:sp>
      <p:sp>
        <p:nvSpPr>
          <p:cNvPr id="3" name="Content Placeholder 2">
            <a:extLst>
              <a:ext uri="{FF2B5EF4-FFF2-40B4-BE49-F238E27FC236}">
                <a16:creationId xmlns:a16="http://schemas.microsoft.com/office/drawing/2014/main" id="{76BDD891-B4CD-074E-9124-99E1A3A7E57F}"/>
              </a:ext>
            </a:extLst>
          </p:cNvPr>
          <p:cNvSpPr>
            <a:spLocks noGrp="1"/>
          </p:cNvSpPr>
          <p:nvPr>
            <p:ph idx="1"/>
          </p:nvPr>
        </p:nvSpPr>
        <p:spPr>
          <a:xfrm>
            <a:off x="1451579" y="1028700"/>
            <a:ext cx="9446058" cy="3450613"/>
          </a:xfrm>
        </p:spPr>
        <p:txBody>
          <a:bodyPr/>
          <a:lstStyle/>
          <a:p>
            <a:pPr marL="0" indent="0">
              <a:buNone/>
            </a:pPr>
            <a:r>
              <a:rPr lang="en-US" dirty="0"/>
              <a:t>Building a peer support network for getting started with cooking and sharing cooking and food skills</a:t>
            </a:r>
          </a:p>
        </p:txBody>
      </p:sp>
      <p:pic>
        <p:nvPicPr>
          <p:cNvPr id="5" name="Picture 4">
            <a:extLst>
              <a:ext uri="{FF2B5EF4-FFF2-40B4-BE49-F238E27FC236}">
                <a16:creationId xmlns:a16="http://schemas.microsoft.com/office/drawing/2014/main" id="{308A22BB-8504-8C41-836F-2491F17EE0E7}"/>
              </a:ext>
            </a:extLst>
          </p:cNvPr>
          <p:cNvPicPr>
            <a:picLocks noChangeAspect="1"/>
          </p:cNvPicPr>
          <p:nvPr/>
        </p:nvPicPr>
        <p:blipFill>
          <a:blip r:embed="rId2"/>
          <a:stretch>
            <a:fillRect/>
          </a:stretch>
        </p:blipFill>
        <p:spPr>
          <a:xfrm>
            <a:off x="8172912" y="2071688"/>
            <a:ext cx="3538556" cy="4478374"/>
          </a:xfrm>
          <a:prstGeom prst="rect">
            <a:avLst/>
          </a:prstGeom>
        </p:spPr>
      </p:pic>
      <p:pic>
        <p:nvPicPr>
          <p:cNvPr id="7" name="Picture 6">
            <a:extLst>
              <a:ext uri="{FF2B5EF4-FFF2-40B4-BE49-F238E27FC236}">
                <a16:creationId xmlns:a16="http://schemas.microsoft.com/office/drawing/2014/main" id="{E8736ED9-F9D7-AA42-A39C-78BC959FD982}"/>
              </a:ext>
            </a:extLst>
          </p:cNvPr>
          <p:cNvPicPr>
            <a:picLocks noChangeAspect="1"/>
          </p:cNvPicPr>
          <p:nvPr/>
        </p:nvPicPr>
        <p:blipFill>
          <a:blip r:embed="rId3"/>
          <a:stretch>
            <a:fillRect/>
          </a:stretch>
        </p:blipFill>
        <p:spPr>
          <a:xfrm>
            <a:off x="4432445" y="2099878"/>
            <a:ext cx="3327109" cy="4450184"/>
          </a:xfrm>
          <a:prstGeom prst="rect">
            <a:avLst/>
          </a:prstGeom>
        </p:spPr>
      </p:pic>
      <p:pic>
        <p:nvPicPr>
          <p:cNvPr id="9" name="Picture 8">
            <a:extLst>
              <a:ext uri="{FF2B5EF4-FFF2-40B4-BE49-F238E27FC236}">
                <a16:creationId xmlns:a16="http://schemas.microsoft.com/office/drawing/2014/main" id="{49E61413-19C1-1E44-953C-69D8482EC5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748" y="2549562"/>
            <a:ext cx="3391849" cy="4000500"/>
          </a:xfrm>
          <a:prstGeom prst="rect">
            <a:avLst/>
          </a:prstGeom>
        </p:spPr>
      </p:pic>
    </p:spTree>
    <p:extLst>
      <p:ext uri="{BB962C8B-B14F-4D97-AF65-F5344CB8AC3E}">
        <p14:creationId xmlns:p14="http://schemas.microsoft.com/office/powerpoint/2010/main" val="3101988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F1F10-B6A1-6D46-A8AB-0C9817413042}"/>
              </a:ext>
            </a:extLst>
          </p:cNvPr>
          <p:cNvSpPr>
            <a:spLocks noGrp="1"/>
          </p:cNvSpPr>
          <p:nvPr>
            <p:ph type="title"/>
          </p:nvPr>
        </p:nvSpPr>
        <p:spPr/>
        <p:txBody>
          <a:bodyPr/>
          <a:lstStyle/>
          <a:p>
            <a:r>
              <a:rPr lang="en-US" dirty="0"/>
              <a:t>Messy lunches and food based messy play</a:t>
            </a:r>
          </a:p>
        </p:txBody>
      </p:sp>
      <p:sp>
        <p:nvSpPr>
          <p:cNvPr id="3" name="Content Placeholder 2">
            <a:extLst>
              <a:ext uri="{FF2B5EF4-FFF2-40B4-BE49-F238E27FC236}">
                <a16:creationId xmlns:a16="http://schemas.microsoft.com/office/drawing/2014/main" id="{12598DFB-4CCC-7B48-85D6-4DCC749309B1}"/>
              </a:ext>
            </a:extLst>
          </p:cNvPr>
          <p:cNvSpPr>
            <a:spLocks noGrp="1"/>
          </p:cNvSpPr>
          <p:nvPr>
            <p:ph idx="1"/>
          </p:nvPr>
        </p:nvSpPr>
        <p:spPr/>
        <p:txBody>
          <a:bodyPr/>
          <a:lstStyle/>
          <a:p>
            <a:r>
              <a:rPr lang="en-US" dirty="0"/>
              <a:t>Café based meet up for </a:t>
            </a:r>
            <a:r>
              <a:rPr lang="en-GB" dirty="0"/>
              <a:t>parents and babies, that combine exploring new foods with messy play activities</a:t>
            </a:r>
          </a:p>
          <a:p>
            <a:r>
              <a:rPr lang="en-GB" dirty="0"/>
              <a:t>Messy play sessions that include exploring different foods!</a:t>
            </a:r>
          </a:p>
          <a:p>
            <a:pPr marL="0" indent="0">
              <a:buNone/>
            </a:pPr>
            <a:endParaRPr lang="en-GB" dirty="0"/>
          </a:p>
        </p:txBody>
      </p:sp>
    </p:spTree>
    <p:extLst>
      <p:ext uri="{BB962C8B-B14F-4D97-AF65-F5344CB8AC3E}">
        <p14:creationId xmlns:p14="http://schemas.microsoft.com/office/powerpoint/2010/main" val="410260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53561-799F-B241-ACEC-E9164FA2D4E8}"/>
              </a:ext>
            </a:extLst>
          </p:cNvPr>
          <p:cNvSpPr>
            <a:spLocks noGrp="1"/>
          </p:cNvSpPr>
          <p:nvPr>
            <p:ph type="title"/>
          </p:nvPr>
        </p:nvSpPr>
        <p:spPr>
          <a:xfrm>
            <a:off x="451692" y="804519"/>
            <a:ext cx="11358389" cy="748859"/>
          </a:xfrm>
        </p:spPr>
        <p:txBody>
          <a:bodyPr>
            <a:normAutofit fontScale="90000"/>
          </a:bodyPr>
          <a:lstStyle/>
          <a:p>
            <a:r>
              <a:rPr lang="en-US" dirty="0"/>
              <a:t>Introduction: B </a:t>
            </a:r>
            <a:r>
              <a:rPr lang="en-US" dirty="0" err="1"/>
              <a:t>aRts</a:t>
            </a:r>
            <a:r>
              <a:rPr lang="en-US" dirty="0"/>
              <a:t>  </a:t>
            </a:r>
            <a:br>
              <a:rPr lang="en-US" dirty="0"/>
            </a:br>
            <a:endParaRPr lang="en-US" dirty="0"/>
          </a:p>
        </p:txBody>
      </p:sp>
      <p:sp>
        <p:nvSpPr>
          <p:cNvPr id="3" name="Content Placeholder 2">
            <a:extLst>
              <a:ext uri="{FF2B5EF4-FFF2-40B4-BE49-F238E27FC236}">
                <a16:creationId xmlns:a16="http://schemas.microsoft.com/office/drawing/2014/main" id="{AE209FEE-C5E2-C44F-8995-7A29FD7E774F}"/>
              </a:ext>
            </a:extLst>
          </p:cNvPr>
          <p:cNvSpPr>
            <a:spLocks noGrp="1"/>
          </p:cNvSpPr>
          <p:nvPr>
            <p:ph idx="1"/>
          </p:nvPr>
        </p:nvSpPr>
        <p:spPr>
          <a:xfrm>
            <a:off x="451693" y="1994054"/>
            <a:ext cx="10342688" cy="4059428"/>
          </a:xfrm>
        </p:spPr>
        <p:txBody>
          <a:bodyPr>
            <a:normAutofit/>
          </a:bodyPr>
          <a:lstStyle/>
          <a:p>
            <a:r>
              <a:rPr lang="en-US" dirty="0"/>
              <a:t>B arts are an arts and community organization based in Stoke-On-Trent (North Staffordshire) </a:t>
            </a:r>
            <a:r>
              <a:rPr lang="en-US" dirty="0">
                <a:hlinkClick r:id="rId2"/>
              </a:rPr>
              <a:t>www.b-arts.org.uk</a:t>
            </a:r>
            <a:r>
              <a:rPr lang="en-US" dirty="0"/>
              <a:t> </a:t>
            </a:r>
          </a:p>
          <a:p>
            <a:r>
              <a:rPr lang="en-US" dirty="0"/>
              <a:t>We run a community supported bakery and surplus food café (Bread in Common) </a:t>
            </a:r>
            <a:r>
              <a:rPr lang="en-US" dirty="0">
                <a:hlinkClick r:id="rId3"/>
              </a:rPr>
              <a:t>www.breadincommon.com</a:t>
            </a:r>
            <a:r>
              <a:rPr lang="en-US" dirty="0"/>
              <a:t> </a:t>
            </a:r>
          </a:p>
          <a:p>
            <a:r>
              <a:rPr lang="en-US" dirty="0"/>
              <a:t>We run a lot of projects with our communities that are around eating well together (Chatty Café, Climate Café, Space to Connect, </a:t>
            </a:r>
            <a:r>
              <a:rPr lang="en-US" dirty="0" err="1"/>
              <a:t>Fareshare</a:t>
            </a:r>
            <a:r>
              <a:rPr lang="en-US" dirty="0"/>
              <a:t> Delivery, Little School) and we like to include eating together in everything we do!</a:t>
            </a:r>
          </a:p>
          <a:p>
            <a:r>
              <a:rPr lang="en-US" dirty="0"/>
              <a:t>All our work is collaborative—with communities, </a:t>
            </a:r>
            <a:r>
              <a:rPr lang="en-US" dirty="0" err="1"/>
              <a:t>organisations</a:t>
            </a:r>
            <a:r>
              <a:rPr lang="en-US" dirty="0"/>
              <a:t>, activists.</a:t>
            </a:r>
          </a:p>
          <a:p>
            <a:endParaRPr lang="en-US" dirty="0"/>
          </a:p>
          <a:p>
            <a:endParaRPr lang="en-US" dirty="0"/>
          </a:p>
        </p:txBody>
      </p:sp>
    </p:spTree>
    <p:extLst>
      <p:ext uri="{BB962C8B-B14F-4D97-AF65-F5344CB8AC3E}">
        <p14:creationId xmlns:p14="http://schemas.microsoft.com/office/powerpoint/2010/main" val="806525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BC005-29AB-364F-A13B-4ABD4BCA489D}"/>
              </a:ext>
            </a:extLst>
          </p:cNvPr>
          <p:cNvSpPr>
            <a:spLocks noGrp="1"/>
          </p:cNvSpPr>
          <p:nvPr>
            <p:ph type="title"/>
          </p:nvPr>
        </p:nvSpPr>
        <p:spPr/>
        <p:txBody>
          <a:bodyPr/>
          <a:lstStyle/>
          <a:p>
            <a:r>
              <a:rPr lang="en-US" dirty="0" err="1"/>
              <a:t>IntroDuction</a:t>
            </a:r>
            <a:r>
              <a:rPr lang="en-US" dirty="0"/>
              <a:t>: Stoke-On-Trent Mother’s Support Network </a:t>
            </a:r>
          </a:p>
        </p:txBody>
      </p:sp>
      <p:sp>
        <p:nvSpPr>
          <p:cNvPr id="3" name="Content Placeholder 2">
            <a:extLst>
              <a:ext uri="{FF2B5EF4-FFF2-40B4-BE49-F238E27FC236}">
                <a16:creationId xmlns:a16="http://schemas.microsoft.com/office/drawing/2014/main" id="{695EA0B6-AA80-6A48-B84E-DCC69B2F9447}"/>
              </a:ext>
            </a:extLst>
          </p:cNvPr>
          <p:cNvSpPr>
            <a:spLocks noGrp="1"/>
          </p:cNvSpPr>
          <p:nvPr>
            <p:ph idx="1"/>
          </p:nvPr>
        </p:nvSpPr>
        <p:spPr/>
        <p:txBody>
          <a:bodyPr/>
          <a:lstStyle/>
          <a:p>
            <a:r>
              <a:rPr lang="en-US" dirty="0"/>
              <a:t>Stoke-On-Trent Mother’s Support Network </a:t>
            </a:r>
            <a:r>
              <a:rPr lang="en-US" dirty="0">
                <a:hlinkClick r:id="rId2"/>
              </a:rPr>
              <a:t>https://sotmums.com</a:t>
            </a:r>
            <a:r>
              <a:rPr lang="en-US" dirty="0"/>
              <a:t> </a:t>
            </a:r>
          </a:p>
          <a:p>
            <a:r>
              <a:rPr lang="en-US" dirty="0"/>
              <a:t>It takes a village: </a:t>
            </a:r>
            <a:r>
              <a:rPr lang="en-GB" dirty="0"/>
              <a:t>Stoke Mums we work on connections, community, and networking.  We like to provide the spaces where people can meet, whether it’s online or face-to-face.  We began as a group of mums meeting in the park during lockdown and realised that together we can make a difference.  </a:t>
            </a:r>
          </a:p>
          <a:p>
            <a:r>
              <a:rPr lang="en-GB" dirty="0"/>
              <a:t>Through our determination and drive we have now created a network of support throughout the entirety of Stoke-On-Trent and if we can’t help you then we know someone who can!</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418558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4A802-B02A-544B-8068-79EBB0B3FC38}"/>
              </a:ext>
            </a:extLst>
          </p:cNvPr>
          <p:cNvSpPr>
            <a:spLocks noGrp="1"/>
          </p:cNvSpPr>
          <p:nvPr>
            <p:ph type="title"/>
          </p:nvPr>
        </p:nvSpPr>
        <p:spPr>
          <a:xfrm>
            <a:off x="1451579" y="804520"/>
            <a:ext cx="9603275" cy="803944"/>
          </a:xfrm>
        </p:spPr>
        <p:txBody>
          <a:bodyPr/>
          <a:lstStyle/>
          <a:p>
            <a:r>
              <a:rPr lang="en-US" dirty="0"/>
              <a:t>During this section we will…</a:t>
            </a:r>
          </a:p>
        </p:txBody>
      </p:sp>
      <p:sp>
        <p:nvSpPr>
          <p:cNvPr id="3" name="Content Placeholder 2">
            <a:extLst>
              <a:ext uri="{FF2B5EF4-FFF2-40B4-BE49-F238E27FC236}">
                <a16:creationId xmlns:a16="http://schemas.microsoft.com/office/drawing/2014/main" id="{D6DF7B58-F7B8-6243-923A-1AAE0E878EC8}"/>
              </a:ext>
            </a:extLst>
          </p:cNvPr>
          <p:cNvSpPr>
            <a:spLocks noGrp="1"/>
          </p:cNvSpPr>
          <p:nvPr>
            <p:ph idx="1"/>
          </p:nvPr>
        </p:nvSpPr>
        <p:spPr>
          <a:xfrm>
            <a:off x="855642" y="2093205"/>
            <a:ext cx="10579865" cy="3736697"/>
          </a:xfrm>
        </p:spPr>
        <p:txBody>
          <a:bodyPr>
            <a:normAutofit/>
          </a:bodyPr>
          <a:lstStyle/>
          <a:p>
            <a:r>
              <a:rPr lang="en-US" dirty="0"/>
              <a:t>Give 4 examples of projects/activities that B arts and Stoke On Trent Mums have run</a:t>
            </a:r>
          </a:p>
          <a:p>
            <a:r>
              <a:rPr lang="en-US" dirty="0"/>
              <a:t>Each example will include; How we engage parents/children</a:t>
            </a:r>
          </a:p>
          <a:p>
            <a:r>
              <a:rPr lang="en-US" dirty="0"/>
              <a:t>Models for peer led activity</a:t>
            </a:r>
          </a:p>
          <a:p>
            <a:r>
              <a:rPr lang="en-US" dirty="0"/>
              <a:t>What we’ve learned</a:t>
            </a:r>
          </a:p>
          <a:p>
            <a:r>
              <a:rPr lang="en-US" dirty="0"/>
              <a:t>How to build partnerships/support and keep activity going</a:t>
            </a:r>
          </a:p>
          <a:p>
            <a:r>
              <a:rPr lang="en-US" dirty="0"/>
              <a:t>Time for questions/discussion</a:t>
            </a:r>
          </a:p>
          <a:p>
            <a:r>
              <a:rPr lang="en-US" dirty="0"/>
              <a:t>Break out rooms</a:t>
            </a:r>
          </a:p>
          <a:p>
            <a:pPr marL="0" indent="0">
              <a:buNone/>
            </a:pPr>
            <a:endParaRPr lang="en-US" dirty="0"/>
          </a:p>
        </p:txBody>
      </p:sp>
    </p:spTree>
    <p:extLst>
      <p:ext uri="{BB962C8B-B14F-4D97-AF65-F5344CB8AC3E}">
        <p14:creationId xmlns:p14="http://schemas.microsoft.com/office/powerpoint/2010/main" val="26061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D5BB8-CD9A-3B47-A4A8-8CF8B2304375}"/>
              </a:ext>
            </a:extLst>
          </p:cNvPr>
          <p:cNvSpPr>
            <a:spLocks noGrp="1"/>
          </p:cNvSpPr>
          <p:nvPr>
            <p:ph type="title"/>
          </p:nvPr>
        </p:nvSpPr>
        <p:spPr>
          <a:xfrm>
            <a:off x="1451579" y="804519"/>
            <a:ext cx="10740421" cy="1211213"/>
          </a:xfrm>
        </p:spPr>
        <p:txBody>
          <a:bodyPr>
            <a:normAutofit fontScale="90000"/>
          </a:bodyPr>
          <a:lstStyle/>
          <a:p>
            <a:r>
              <a:rPr lang="en-GB" dirty="0"/>
              <a:t>Child/family led cooking workshops</a:t>
            </a:r>
            <a:br>
              <a:rPr lang="en-GB" dirty="0"/>
            </a:br>
            <a:r>
              <a:rPr lang="en-GB" dirty="0"/>
              <a:t>exploring ways to cook and eat together (B arts)</a:t>
            </a:r>
            <a:br>
              <a:rPr lang="en-GB" dirty="0"/>
            </a:br>
            <a:endParaRPr lang="en-US" dirty="0"/>
          </a:p>
        </p:txBody>
      </p:sp>
      <p:sp>
        <p:nvSpPr>
          <p:cNvPr id="3" name="Content Placeholder 2">
            <a:extLst>
              <a:ext uri="{FF2B5EF4-FFF2-40B4-BE49-F238E27FC236}">
                <a16:creationId xmlns:a16="http://schemas.microsoft.com/office/drawing/2014/main" id="{F885FDE3-4E00-7F45-A5D9-43C19FF0BA50}"/>
              </a:ext>
            </a:extLst>
          </p:cNvPr>
          <p:cNvSpPr>
            <a:spLocks noGrp="1"/>
          </p:cNvSpPr>
          <p:nvPr>
            <p:ph idx="1"/>
          </p:nvPr>
        </p:nvSpPr>
        <p:spPr/>
        <p:txBody>
          <a:bodyPr>
            <a:normAutofit fontScale="85000" lnSpcReduction="20000"/>
          </a:bodyPr>
          <a:lstStyle/>
          <a:p>
            <a:r>
              <a:rPr lang="en-US" sz="2400" dirty="0"/>
              <a:t>Holiday-based family and child led cooking project running since 2016</a:t>
            </a:r>
          </a:p>
          <a:p>
            <a:r>
              <a:rPr lang="en-US" sz="2400" dirty="0"/>
              <a:t>It started from talking to children and families we met in libraries, and from working with families at children’s </a:t>
            </a:r>
            <a:r>
              <a:rPr lang="en-US" sz="2400" dirty="0" err="1"/>
              <a:t>centres</a:t>
            </a:r>
            <a:r>
              <a:rPr lang="en-US" sz="2400" dirty="0"/>
              <a:t> and nurseries (and from personal experience) (this helped us come up with the idea and plan practicalities)</a:t>
            </a:r>
          </a:p>
          <a:p>
            <a:r>
              <a:rPr lang="en-US" sz="2400" dirty="0"/>
              <a:t>We started small to try out ideas with children and families</a:t>
            </a:r>
          </a:p>
          <a:p>
            <a:r>
              <a:rPr lang="en-US" sz="2400" dirty="0"/>
              <a:t>Although issues like holiday hunger and holiday slump/low literacy in part prompted the activity the emphasis is on working with children and families to create an exciting food, cooking and eating experience.  Exploring new foods and ways for children to take the lead on making their own meal to share</a:t>
            </a:r>
          </a:p>
        </p:txBody>
      </p:sp>
    </p:spTree>
    <p:extLst>
      <p:ext uri="{BB962C8B-B14F-4D97-AF65-F5344CB8AC3E}">
        <p14:creationId xmlns:p14="http://schemas.microsoft.com/office/powerpoint/2010/main" val="3791134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B8A77-8A3C-CE45-B9C5-2AFF3F56D9B3}"/>
              </a:ext>
            </a:extLst>
          </p:cNvPr>
          <p:cNvSpPr>
            <a:spLocks noGrp="1"/>
          </p:cNvSpPr>
          <p:nvPr>
            <p:ph type="title"/>
          </p:nvPr>
        </p:nvSpPr>
        <p:spPr/>
        <p:txBody>
          <a:bodyPr/>
          <a:lstStyle/>
          <a:p>
            <a:r>
              <a:rPr lang="en-US" dirty="0"/>
              <a:t>How it works</a:t>
            </a:r>
          </a:p>
        </p:txBody>
      </p:sp>
      <p:sp>
        <p:nvSpPr>
          <p:cNvPr id="3" name="Content Placeholder 2">
            <a:extLst>
              <a:ext uri="{FF2B5EF4-FFF2-40B4-BE49-F238E27FC236}">
                <a16:creationId xmlns:a16="http://schemas.microsoft.com/office/drawing/2014/main" id="{DA115E36-88FC-834F-8134-8EB5F5EDA431}"/>
              </a:ext>
            </a:extLst>
          </p:cNvPr>
          <p:cNvSpPr>
            <a:spLocks noGrp="1"/>
          </p:cNvSpPr>
          <p:nvPr>
            <p:ph idx="1"/>
          </p:nvPr>
        </p:nvSpPr>
        <p:spPr>
          <a:xfrm>
            <a:off x="859852" y="2015732"/>
            <a:ext cx="10904685" cy="3450613"/>
          </a:xfrm>
        </p:spPr>
        <p:txBody>
          <a:bodyPr/>
          <a:lstStyle/>
          <a:p>
            <a:r>
              <a:rPr lang="en-US" dirty="0"/>
              <a:t>We set a simple magical challenge/story to get the children excited/engaged (we’ve lost a dragon &amp; we need to tempt them back with food, or the </a:t>
            </a:r>
            <a:r>
              <a:rPr lang="en-US" dirty="0" err="1"/>
              <a:t>colours</a:t>
            </a:r>
            <a:r>
              <a:rPr lang="en-US" dirty="0"/>
              <a:t> are fading we need to make rainbow food to bring them back): we need the children ‘little chefs’ to help by cooking</a:t>
            </a:r>
          </a:p>
          <a:p>
            <a:r>
              <a:rPr lang="en-US" dirty="0"/>
              <a:t>Or we use a book; The Little Red Hen; Stone Soup;  The Runaway Pancake;  The Rascally Cake; Magic Pasta Pot;  The Gruffalo; Jack and the bean stalk </a:t>
            </a:r>
            <a:r>
              <a:rPr lang="en-US" dirty="0" err="1"/>
              <a:t>etc</a:t>
            </a:r>
            <a:endParaRPr lang="en-US" dirty="0"/>
          </a:p>
        </p:txBody>
      </p:sp>
      <p:pic>
        <p:nvPicPr>
          <p:cNvPr id="8" name="Picture 7">
            <a:extLst>
              <a:ext uri="{FF2B5EF4-FFF2-40B4-BE49-F238E27FC236}">
                <a16:creationId xmlns:a16="http://schemas.microsoft.com/office/drawing/2014/main" id="{1E046C65-D20D-C945-BDC8-D5505DDDACA2}"/>
              </a:ext>
            </a:extLst>
          </p:cNvPr>
          <p:cNvPicPr>
            <a:picLocks noChangeAspect="1"/>
          </p:cNvPicPr>
          <p:nvPr/>
        </p:nvPicPr>
        <p:blipFill>
          <a:blip r:embed="rId2"/>
          <a:stretch>
            <a:fillRect/>
          </a:stretch>
        </p:blipFill>
        <p:spPr>
          <a:xfrm>
            <a:off x="9722745" y="91896"/>
            <a:ext cx="1923836" cy="1923836"/>
          </a:xfrm>
          <a:prstGeom prst="rect">
            <a:avLst/>
          </a:prstGeom>
        </p:spPr>
      </p:pic>
      <p:pic>
        <p:nvPicPr>
          <p:cNvPr id="10" name="Picture 9">
            <a:extLst>
              <a:ext uri="{FF2B5EF4-FFF2-40B4-BE49-F238E27FC236}">
                <a16:creationId xmlns:a16="http://schemas.microsoft.com/office/drawing/2014/main" id="{66AFFC6D-D594-2E42-9D2E-8F78BF32DEF6}"/>
              </a:ext>
            </a:extLst>
          </p:cNvPr>
          <p:cNvPicPr>
            <a:picLocks noChangeAspect="1"/>
          </p:cNvPicPr>
          <p:nvPr/>
        </p:nvPicPr>
        <p:blipFill>
          <a:blip r:embed="rId3"/>
          <a:stretch>
            <a:fillRect/>
          </a:stretch>
        </p:blipFill>
        <p:spPr>
          <a:xfrm>
            <a:off x="8654142" y="3744083"/>
            <a:ext cx="2997595" cy="2997595"/>
          </a:xfrm>
          <a:prstGeom prst="rect">
            <a:avLst/>
          </a:prstGeom>
        </p:spPr>
      </p:pic>
      <p:pic>
        <p:nvPicPr>
          <p:cNvPr id="12" name="Picture 11">
            <a:extLst>
              <a:ext uri="{FF2B5EF4-FFF2-40B4-BE49-F238E27FC236}">
                <a16:creationId xmlns:a16="http://schemas.microsoft.com/office/drawing/2014/main" id="{525C4B91-24DA-C64D-BEA5-36D2BD1735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16473" y="4080423"/>
            <a:ext cx="4158939" cy="2771844"/>
          </a:xfrm>
          <a:prstGeom prst="rect">
            <a:avLst/>
          </a:prstGeom>
        </p:spPr>
      </p:pic>
      <p:pic>
        <p:nvPicPr>
          <p:cNvPr id="15" name="Picture 14">
            <a:extLst>
              <a:ext uri="{FF2B5EF4-FFF2-40B4-BE49-F238E27FC236}">
                <a16:creationId xmlns:a16="http://schemas.microsoft.com/office/drawing/2014/main" id="{0C4A0BA8-4CB1-B244-8D6D-EFEF8425C2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1136523" y="4536288"/>
            <a:ext cx="2520446" cy="1890335"/>
          </a:xfrm>
          <a:prstGeom prst="rect">
            <a:avLst/>
          </a:prstGeom>
        </p:spPr>
      </p:pic>
    </p:spTree>
    <p:extLst>
      <p:ext uri="{BB962C8B-B14F-4D97-AF65-F5344CB8AC3E}">
        <p14:creationId xmlns:p14="http://schemas.microsoft.com/office/powerpoint/2010/main" val="1790981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D0172-8502-C744-9953-D125828F31CC}"/>
              </a:ext>
            </a:extLst>
          </p:cNvPr>
          <p:cNvSpPr>
            <a:spLocks noGrp="1"/>
          </p:cNvSpPr>
          <p:nvPr>
            <p:ph type="title"/>
          </p:nvPr>
        </p:nvSpPr>
        <p:spPr>
          <a:xfrm>
            <a:off x="1451578" y="291669"/>
            <a:ext cx="9603275" cy="1049235"/>
          </a:xfrm>
        </p:spPr>
        <p:txBody>
          <a:bodyPr>
            <a:normAutofit fontScale="90000"/>
          </a:bodyPr>
          <a:lstStyle/>
          <a:p>
            <a:r>
              <a:rPr lang="en-US" dirty="0"/>
              <a:t>Treasure hunt for ingredients</a:t>
            </a:r>
            <a:br>
              <a:rPr lang="en-US" dirty="0"/>
            </a:br>
            <a:r>
              <a:rPr lang="en-US" dirty="0"/>
              <a:t>We taste and explore </a:t>
            </a:r>
            <a:br>
              <a:rPr lang="en-US" dirty="0"/>
            </a:br>
            <a:endParaRPr lang="en-US" dirty="0"/>
          </a:p>
        </p:txBody>
      </p:sp>
      <p:sp>
        <p:nvSpPr>
          <p:cNvPr id="3" name="Content Placeholder 2">
            <a:extLst>
              <a:ext uri="{FF2B5EF4-FFF2-40B4-BE49-F238E27FC236}">
                <a16:creationId xmlns:a16="http://schemas.microsoft.com/office/drawing/2014/main" id="{4ACC8E9E-5930-674D-AEE2-EBC035ACC754}"/>
              </a:ext>
            </a:extLst>
          </p:cNvPr>
          <p:cNvSpPr>
            <a:spLocks noGrp="1"/>
          </p:cNvSpPr>
          <p:nvPr>
            <p:ph idx="1"/>
          </p:nvPr>
        </p:nvSpPr>
        <p:spPr>
          <a:xfrm>
            <a:off x="1451579" y="1996068"/>
            <a:ext cx="9603275" cy="3470277"/>
          </a:xfrm>
        </p:spPr>
        <p:txBody>
          <a:bodyPr/>
          <a:lstStyle/>
          <a:p>
            <a:pPr marL="0" indent="0">
              <a:buNone/>
            </a:pPr>
            <a:endParaRPr lang="en-US" dirty="0"/>
          </a:p>
          <a:p>
            <a:endParaRPr lang="en-US" dirty="0"/>
          </a:p>
        </p:txBody>
      </p:sp>
      <p:pic>
        <p:nvPicPr>
          <p:cNvPr id="6" name="Picture 5">
            <a:extLst>
              <a:ext uri="{FF2B5EF4-FFF2-40B4-BE49-F238E27FC236}">
                <a16:creationId xmlns:a16="http://schemas.microsoft.com/office/drawing/2014/main" id="{968956DB-52D6-9842-A9B0-7B2E99DEB1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7332" y="1391656"/>
            <a:ext cx="4787244" cy="3191496"/>
          </a:xfrm>
          <a:prstGeom prst="rect">
            <a:avLst/>
          </a:prstGeom>
        </p:spPr>
      </p:pic>
      <p:pic>
        <p:nvPicPr>
          <p:cNvPr id="8" name="Picture 7">
            <a:extLst>
              <a:ext uri="{FF2B5EF4-FFF2-40B4-BE49-F238E27FC236}">
                <a16:creationId xmlns:a16="http://schemas.microsoft.com/office/drawing/2014/main" id="{F0BCD82A-C0C8-6C43-9D96-BB4468C2051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0257" y="1312964"/>
            <a:ext cx="5336789" cy="3557859"/>
          </a:xfrm>
          <a:prstGeom prst="rect">
            <a:avLst/>
          </a:prstGeom>
        </p:spPr>
      </p:pic>
      <p:sp>
        <p:nvSpPr>
          <p:cNvPr id="9" name="TextBox 8">
            <a:extLst>
              <a:ext uri="{FF2B5EF4-FFF2-40B4-BE49-F238E27FC236}">
                <a16:creationId xmlns:a16="http://schemas.microsoft.com/office/drawing/2014/main" id="{4DB06BBE-159F-8A40-9747-8BCC3E28FD57}"/>
              </a:ext>
            </a:extLst>
          </p:cNvPr>
          <p:cNvSpPr txBox="1"/>
          <p:nvPr/>
        </p:nvSpPr>
        <p:spPr>
          <a:xfrm>
            <a:off x="430420" y="4921575"/>
            <a:ext cx="11645590" cy="1477328"/>
          </a:xfrm>
          <a:prstGeom prst="rect">
            <a:avLst/>
          </a:prstGeom>
          <a:noFill/>
        </p:spPr>
        <p:txBody>
          <a:bodyPr wrap="square" rtlCol="0">
            <a:spAutoFit/>
          </a:bodyPr>
          <a:lstStyle/>
          <a:p>
            <a:r>
              <a:rPr lang="en-US" dirty="0"/>
              <a:t>We start with a treasure hunt to find mystery ingredients  (we lost our boxes of ingredients. they look like this can you help us find them)</a:t>
            </a:r>
          </a:p>
          <a:p>
            <a:r>
              <a:rPr lang="en-US" dirty="0"/>
              <a:t>We try to choose unusual things/  things in season and things used for the recipe; e.g. things we have used include Seaweed, Chia/Citron Seeds, Nettles, Passion Fruit, Petals, dates, Fresh herbs, cockles, wheat)</a:t>
            </a:r>
          </a:p>
          <a:p>
            <a:endParaRPr lang="en-US" dirty="0"/>
          </a:p>
        </p:txBody>
      </p:sp>
      <p:pic>
        <p:nvPicPr>
          <p:cNvPr id="11" name="Picture 10">
            <a:extLst>
              <a:ext uri="{FF2B5EF4-FFF2-40B4-BE49-F238E27FC236}">
                <a16:creationId xmlns:a16="http://schemas.microsoft.com/office/drawing/2014/main" id="{3B37B591-AA31-E845-B7C2-BB7A953B70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12473" y="813785"/>
            <a:ext cx="2655896" cy="3429000"/>
          </a:xfrm>
          <a:prstGeom prst="rect">
            <a:avLst/>
          </a:prstGeom>
        </p:spPr>
      </p:pic>
    </p:spTree>
    <p:extLst>
      <p:ext uri="{BB962C8B-B14F-4D97-AF65-F5344CB8AC3E}">
        <p14:creationId xmlns:p14="http://schemas.microsoft.com/office/powerpoint/2010/main" val="290859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D8CDD-8C01-294D-AE7C-87007C951EA4}"/>
              </a:ext>
            </a:extLst>
          </p:cNvPr>
          <p:cNvSpPr>
            <a:spLocks noGrp="1"/>
          </p:cNvSpPr>
          <p:nvPr>
            <p:ph type="title"/>
          </p:nvPr>
        </p:nvSpPr>
        <p:spPr/>
        <p:txBody>
          <a:bodyPr>
            <a:normAutofit/>
          </a:bodyPr>
          <a:lstStyle/>
          <a:p>
            <a:r>
              <a:rPr lang="en-US" dirty="0"/>
              <a:t>We dress up</a:t>
            </a:r>
            <a:br>
              <a:rPr lang="en-US" dirty="0"/>
            </a:br>
            <a:endParaRPr lang="en-US" dirty="0"/>
          </a:p>
        </p:txBody>
      </p:sp>
      <p:sp>
        <p:nvSpPr>
          <p:cNvPr id="9" name="Content Placeholder 8">
            <a:extLst>
              <a:ext uri="{FF2B5EF4-FFF2-40B4-BE49-F238E27FC236}">
                <a16:creationId xmlns:a16="http://schemas.microsoft.com/office/drawing/2014/main" id="{72E94F14-EAAE-CE41-969C-4F69CC8E39DF}"/>
              </a:ext>
            </a:extLst>
          </p:cNvPr>
          <p:cNvSpPr>
            <a:spLocks noGrp="1"/>
          </p:cNvSpPr>
          <p:nvPr>
            <p:ph idx="1"/>
          </p:nvPr>
        </p:nvSpPr>
        <p:spPr/>
        <p:txBody>
          <a:bodyPr/>
          <a:lstStyle/>
          <a:p>
            <a:r>
              <a:rPr lang="en-US" dirty="0"/>
              <a:t>We use paper forager hats for the children (they write or draw their </a:t>
            </a:r>
            <a:r>
              <a:rPr lang="en-US" dirty="0" err="1"/>
              <a:t>favourite</a:t>
            </a:r>
            <a:r>
              <a:rPr lang="en-US" dirty="0"/>
              <a:t> food as their chef name) and they have aprons</a:t>
            </a:r>
          </a:p>
          <a:p>
            <a:r>
              <a:rPr lang="en-US" dirty="0"/>
              <a:t>We dress up too, often the story is about a surprise visitor that the children dress up as</a:t>
            </a:r>
          </a:p>
        </p:txBody>
      </p:sp>
      <p:pic>
        <p:nvPicPr>
          <p:cNvPr id="12" name="Picture 11">
            <a:extLst>
              <a:ext uri="{FF2B5EF4-FFF2-40B4-BE49-F238E27FC236}">
                <a16:creationId xmlns:a16="http://schemas.microsoft.com/office/drawing/2014/main" id="{14B3709B-6A39-6C40-9A62-670F41D2496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9976" y="3741038"/>
            <a:ext cx="3066692" cy="2943056"/>
          </a:xfrm>
          <a:prstGeom prst="rect">
            <a:avLst/>
          </a:prstGeom>
        </p:spPr>
      </p:pic>
      <p:pic>
        <p:nvPicPr>
          <p:cNvPr id="16" name="Picture 15">
            <a:extLst>
              <a:ext uri="{FF2B5EF4-FFF2-40B4-BE49-F238E27FC236}">
                <a16:creationId xmlns:a16="http://schemas.microsoft.com/office/drawing/2014/main" id="{F3D6B61E-A357-A748-AE84-E6C0CEA1DD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51538" y="3429000"/>
            <a:ext cx="2137888" cy="2850518"/>
          </a:xfrm>
          <a:prstGeom prst="rect">
            <a:avLst/>
          </a:prstGeom>
        </p:spPr>
      </p:pic>
      <p:pic>
        <p:nvPicPr>
          <p:cNvPr id="4" name="Picture 3">
            <a:extLst>
              <a:ext uri="{FF2B5EF4-FFF2-40B4-BE49-F238E27FC236}">
                <a16:creationId xmlns:a16="http://schemas.microsoft.com/office/drawing/2014/main" id="{232B1B6E-6DF6-8C4B-8B50-4E019808C6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4502" y="3429000"/>
            <a:ext cx="3439651" cy="2850518"/>
          </a:xfrm>
          <a:prstGeom prst="rect">
            <a:avLst/>
          </a:prstGeom>
        </p:spPr>
      </p:pic>
      <p:pic>
        <p:nvPicPr>
          <p:cNvPr id="6" name="Picture 5">
            <a:extLst>
              <a:ext uri="{FF2B5EF4-FFF2-40B4-BE49-F238E27FC236}">
                <a16:creationId xmlns:a16="http://schemas.microsoft.com/office/drawing/2014/main" id="{949E90AC-E616-BA48-B284-8DD8DEF8AE97}"/>
              </a:ext>
            </a:extLst>
          </p:cNvPr>
          <p:cNvPicPr>
            <a:picLocks noChangeAspect="1"/>
          </p:cNvPicPr>
          <p:nvPr/>
        </p:nvPicPr>
        <p:blipFill>
          <a:blip r:embed="rId5"/>
          <a:stretch>
            <a:fillRect/>
          </a:stretch>
        </p:blipFill>
        <p:spPr>
          <a:xfrm>
            <a:off x="6174296" y="3741038"/>
            <a:ext cx="2278885" cy="3038513"/>
          </a:xfrm>
          <a:prstGeom prst="rect">
            <a:avLst/>
          </a:prstGeom>
        </p:spPr>
      </p:pic>
    </p:spTree>
    <p:extLst>
      <p:ext uri="{BB962C8B-B14F-4D97-AF65-F5344CB8AC3E}">
        <p14:creationId xmlns:p14="http://schemas.microsoft.com/office/powerpoint/2010/main" val="397200130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c3ecc4d-5562-40ae-9af7-a0ec9ee9e8f2" xsi:nil="true"/>
    <lcf76f155ced4ddcb4097134ff3c332f xmlns="3a2a894f-1643-47fb-ad89-146adf133206">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76048E59BCD44F9A8F26B6C65A9807" ma:contentTypeVersion="18" ma:contentTypeDescription="Create a new document." ma:contentTypeScope="" ma:versionID="5a17df9bf79144378b469225157585bd">
  <xsd:schema xmlns:xsd="http://www.w3.org/2001/XMLSchema" xmlns:xs="http://www.w3.org/2001/XMLSchema" xmlns:p="http://schemas.microsoft.com/office/2006/metadata/properties" xmlns:ns1="http://schemas.microsoft.com/sharepoint/v3" xmlns:ns2="3a2a894f-1643-47fb-ad89-146adf133206" xmlns:ns3="dc3ecc4d-5562-40ae-9af7-a0ec9ee9e8f2" targetNamespace="http://schemas.microsoft.com/office/2006/metadata/properties" ma:root="true" ma:fieldsID="6609ff198efe0617c923adca60b4ade6" ns1:_="" ns2:_="" ns3:_="">
    <xsd:import namespace="http://schemas.microsoft.com/sharepoint/v3"/>
    <xsd:import namespace="3a2a894f-1643-47fb-ad89-146adf133206"/>
    <xsd:import namespace="dc3ecc4d-5562-40ae-9af7-a0ec9ee9e8f2"/>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2a894f-1643-47fb-ad89-146adf1332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bb61ac4-bb4c-41a3-a8a2-0c78356216a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c3ecc4d-5562-40ae-9af7-a0ec9ee9e8f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2ce4339-17e0-485d-933b-332a15b914de}" ma:internalName="TaxCatchAll" ma:showField="CatchAllData" ma:web="dc3ecc4d-5562-40ae-9af7-a0ec9ee9e8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8768FB-4A2C-432F-9685-A93994849E4D}">
  <ds:schemaRefs>
    <ds:schemaRef ds:uri="http://schemas.microsoft.com/office/2006/metadata/properties"/>
    <ds:schemaRef ds:uri="http://schemas.microsoft.com/office/infopath/2007/PartnerControls"/>
    <ds:schemaRef ds:uri="dc3ecc4d-5562-40ae-9af7-a0ec9ee9e8f2"/>
    <ds:schemaRef ds:uri="3a2a894f-1643-47fb-ad89-146adf133206"/>
    <ds:schemaRef ds:uri="http://schemas.microsoft.com/sharepoint/v3"/>
  </ds:schemaRefs>
</ds:datastoreItem>
</file>

<file path=customXml/itemProps2.xml><?xml version="1.0" encoding="utf-8"?>
<ds:datastoreItem xmlns:ds="http://schemas.openxmlformats.org/officeDocument/2006/customXml" ds:itemID="{56875F2C-E4EF-4851-A38E-54C5826F87EC}">
  <ds:schemaRefs>
    <ds:schemaRef ds:uri="http://schemas.microsoft.com/sharepoint/v3/contenttype/forms"/>
  </ds:schemaRefs>
</ds:datastoreItem>
</file>

<file path=customXml/itemProps3.xml><?xml version="1.0" encoding="utf-8"?>
<ds:datastoreItem xmlns:ds="http://schemas.openxmlformats.org/officeDocument/2006/customXml" ds:itemID="{2BE0584B-9E17-47BF-94C4-29495818F4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2a894f-1643-47fb-ad89-146adf133206"/>
    <ds:schemaRef ds:uri="dc3ecc4d-5562-40ae-9af7-a0ec9ee9e8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{34C33D5B-01B8-3842-92F7-A453F3D2ED73}tf10001119</Template>
  <TotalTime>1110</TotalTime>
  <Words>1192</Words>
  <Application>Microsoft Office PowerPoint</Application>
  <PresentationFormat>Widescreen</PresentationFormat>
  <Paragraphs>87</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Gallery</vt:lpstr>
      <vt:lpstr>PowerPoint Presentation</vt:lpstr>
      <vt:lpstr>Eating Well from birth</vt:lpstr>
      <vt:lpstr>Introduction: B aRts   </vt:lpstr>
      <vt:lpstr>IntroDuction: Stoke-On-Trent Mother’s Support Network </vt:lpstr>
      <vt:lpstr>During this section we will…</vt:lpstr>
      <vt:lpstr>Child/family led cooking workshops exploring ways to cook and eat together (B arts) </vt:lpstr>
      <vt:lpstr>How it works</vt:lpstr>
      <vt:lpstr>Treasure hunt for ingredients We taste and explore  </vt:lpstr>
      <vt:lpstr>We dress up </vt:lpstr>
      <vt:lpstr>We plan cooking ideas that:</vt:lpstr>
      <vt:lpstr>We prepare a main and dessert (that allows children to choose ingredients, and is playful) </vt:lpstr>
      <vt:lpstr>PowerPoint Presentation</vt:lpstr>
      <vt:lpstr>PowerPoint Presentation</vt:lpstr>
      <vt:lpstr>PowerPoint Presentation</vt:lpstr>
      <vt:lpstr>PowerPoint Presentation</vt:lpstr>
      <vt:lpstr>We eat together and end the story </vt:lpstr>
      <vt:lpstr>Extras</vt:lpstr>
      <vt:lpstr>Keeping it going/ partners</vt:lpstr>
      <vt:lpstr>The Kitchen // Munch and Mingle (B arts)</vt:lpstr>
      <vt:lpstr>Q and A with SOT Mums</vt:lpstr>
      <vt:lpstr>How Do I?</vt:lpstr>
      <vt:lpstr>Messy lunches and food based messy play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Eating Well from birth</dc:title>
  <dc:creator>B Arts</dc:creator>
  <cp:lastModifiedBy>Andrea Gibbons</cp:lastModifiedBy>
  <cp:revision>16</cp:revision>
  <dcterms:created xsi:type="dcterms:W3CDTF">2022-03-25T10:17:20Z</dcterms:created>
  <dcterms:modified xsi:type="dcterms:W3CDTF">2022-04-20T11:04:58Z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0x0101004376048E59BCD44F9A8F26B6C65A9807</vt:lpwstr>
  </property>
  <property fmtid="{D5CDD505-2E9C-101B-9397-08002B2CF9AE}" pid="3" name="MediaServiceImageTags">
    <vt:lpwstr/>
  </property>
</Properties>
</file>